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notesMasterIdLst>
    <p:notesMasterId r:id="rId24"/>
  </p:notesMasterIdLst>
  <p:sldIdLst>
    <p:sldId id="256" r:id="rId2"/>
    <p:sldId id="273" r:id="rId3"/>
    <p:sldId id="274" r:id="rId4"/>
    <p:sldId id="275" r:id="rId5"/>
    <p:sldId id="276" r:id="rId6"/>
    <p:sldId id="277" r:id="rId7"/>
    <p:sldId id="257" r:id="rId8"/>
    <p:sldId id="264" r:id="rId9"/>
    <p:sldId id="265" r:id="rId10"/>
    <p:sldId id="266" r:id="rId11"/>
    <p:sldId id="267" r:id="rId12"/>
    <p:sldId id="271" r:id="rId13"/>
    <p:sldId id="269" r:id="rId14"/>
    <p:sldId id="272" r:id="rId15"/>
    <p:sldId id="258" r:id="rId16"/>
    <p:sldId id="259" r:id="rId17"/>
    <p:sldId id="260" r:id="rId18"/>
    <p:sldId id="262" r:id="rId19"/>
    <p:sldId id="261" r:id="rId20"/>
    <p:sldId id="263" r:id="rId21"/>
    <p:sldId id="279" r:id="rId22"/>
    <p:sldId id="280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24" autoAdjust="0"/>
  </p:normalViewPr>
  <p:slideViewPr>
    <p:cSldViewPr snapToGrid="0" snapToObjects="1">
      <p:cViewPr>
        <p:scale>
          <a:sx n="81" d="100"/>
          <a:sy n="81" d="100"/>
        </p:scale>
        <p:origin x="-1200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2026B5-AFD4-1940-9CF1-093F73142301}" type="datetimeFigureOut">
              <a:rPr lang="en-US" smtClean="0"/>
              <a:t>8/6/18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1FA7DA-3075-AA4F-87D5-51A0645BA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12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www.slideshare.net</a:t>
            </a:r>
            <a:r>
              <a:rPr lang="en-US" dirty="0" smtClean="0"/>
              <a:t>/</a:t>
            </a:r>
            <a:r>
              <a:rPr lang="en-US" dirty="0" err="1" smtClean="0"/>
              <a:t>mockedicelord</a:t>
            </a:r>
            <a:r>
              <a:rPr lang="en-US" dirty="0" smtClean="0"/>
              <a:t>/phylum-arthropoda-41750808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1FA7DA-3075-AA4F-87D5-51A0645BA4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55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en.wikipedia.org</a:t>
            </a:r>
            <a:r>
              <a:rPr lang="en-US" dirty="0" smtClean="0"/>
              <a:t>/wiki/Arthropod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evolution.berkeley.edu</a:t>
            </a:r>
            <a:r>
              <a:rPr lang="en-US" dirty="0" smtClean="0"/>
              <a:t>/</a:t>
            </a:r>
            <a:r>
              <a:rPr lang="en-US" dirty="0" err="1" smtClean="0"/>
              <a:t>evolibrary</a:t>
            </a:r>
            <a:r>
              <a:rPr lang="en-US" dirty="0" smtClean="0"/>
              <a:t>/article/0_0_0/arthropods_intro_01</a:t>
            </a:r>
            <a:r>
              <a:rPr lang="en-US" baseline="0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1FA7DA-3075-AA4F-87D5-51A0645BA4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85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bugguide.net</a:t>
            </a:r>
            <a:r>
              <a:rPr lang="en-US" dirty="0" smtClean="0"/>
              <a:t>/node/view/25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1FA7DA-3075-AA4F-87D5-51A0645BA4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747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1FA7DA-3075-AA4F-87D5-51A0645BA4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967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www.slideshare.net</a:t>
            </a:r>
            <a:r>
              <a:rPr lang="en-US" dirty="0" smtClean="0"/>
              <a:t>/</a:t>
            </a:r>
            <a:r>
              <a:rPr lang="en-US" dirty="0" err="1" smtClean="0"/>
              <a:t>mockedicelord</a:t>
            </a:r>
            <a:r>
              <a:rPr lang="en-US" dirty="0" smtClean="0"/>
              <a:t>/phylum-arthropoda-41750808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1FA7DA-3075-AA4F-87D5-51A0645BA42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55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8/6/18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E1F9-6381-BD41-840A-457F7CD1B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929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8/6/18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63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8/6/18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25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8/6/18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00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8/6/18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53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8/6/18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87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8/6/18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35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8/6/18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99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8/6/18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72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8/6/18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E1F9-6381-BD41-840A-457F7CD1B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21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8/6/18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6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8/6/18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9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jpg"/><Relationship Id="rId12" Type="http://schemas.openxmlformats.org/officeDocument/2006/relationships/image" Target="../media/image10.jpg"/><Relationship Id="rId13" Type="http://schemas.openxmlformats.org/officeDocument/2006/relationships/image" Target="../media/image11.jpeg"/><Relationship Id="rId14" Type="http://schemas.openxmlformats.org/officeDocument/2006/relationships/image" Target="../media/image12.jpg"/><Relationship Id="rId15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eg"/><Relationship Id="rId6" Type="http://schemas.openxmlformats.org/officeDocument/2006/relationships/image" Target="../media/image4.jpg"/><Relationship Id="rId7" Type="http://schemas.openxmlformats.org/officeDocument/2006/relationships/image" Target="../media/image5.jpg"/><Relationship Id="rId8" Type="http://schemas.openxmlformats.org/officeDocument/2006/relationships/image" Target="../media/image6.jpg"/><Relationship Id="rId9" Type="http://schemas.openxmlformats.org/officeDocument/2006/relationships/image" Target="../media/image7.jpg"/><Relationship Id="rId10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5" Type="http://schemas.openxmlformats.org/officeDocument/2006/relationships/image" Target="../media/image43.jpg"/><Relationship Id="rId6" Type="http://schemas.openxmlformats.org/officeDocument/2006/relationships/image" Target="../media/image44.gif"/><Relationship Id="rId7" Type="http://schemas.openxmlformats.org/officeDocument/2006/relationships/image" Target="../media/image4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8.jpeg"/><Relationship Id="rId5" Type="http://schemas.openxmlformats.org/officeDocument/2006/relationships/image" Target="../media/image49.gif"/><Relationship Id="rId6" Type="http://schemas.openxmlformats.org/officeDocument/2006/relationships/image" Target="../media/image5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image" Target="../media/image53.jpg"/><Relationship Id="rId5" Type="http://schemas.openxmlformats.org/officeDocument/2006/relationships/image" Target="../media/image54.gif"/><Relationship Id="rId6" Type="http://schemas.openxmlformats.org/officeDocument/2006/relationships/image" Target="../media/image5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4" Type="http://schemas.openxmlformats.org/officeDocument/2006/relationships/image" Target="../media/image58.jpg"/><Relationship Id="rId5" Type="http://schemas.openxmlformats.org/officeDocument/2006/relationships/image" Target="../media/image59.jpg"/><Relationship Id="rId6" Type="http://schemas.openxmlformats.org/officeDocument/2006/relationships/image" Target="../media/image60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62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gif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jpg"/><Relationship Id="rId12" Type="http://schemas.openxmlformats.org/officeDocument/2006/relationships/image" Target="../media/image10.jpg"/><Relationship Id="rId13" Type="http://schemas.openxmlformats.org/officeDocument/2006/relationships/image" Target="../media/image11.jpeg"/><Relationship Id="rId14" Type="http://schemas.openxmlformats.org/officeDocument/2006/relationships/image" Target="../media/image12.jpg"/><Relationship Id="rId15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eg"/><Relationship Id="rId6" Type="http://schemas.openxmlformats.org/officeDocument/2006/relationships/image" Target="../media/image4.jpg"/><Relationship Id="rId7" Type="http://schemas.openxmlformats.org/officeDocument/2006/relationships/image" Target="../media/image5.jpg"/><Relationship Id="rId8" Type="http://schemas.openxmlformats.org/officeDocument/2006/relationships/image" Target="../media/image6.jpg"/><Relationship Id="rId9" Type="http://schemas.openxmlformats.org/officeDocument/2006/relationships/image" Target="../media/image7.jpg"/><Relationship Id="rId10" Type="http://schemas.openxmlformats.org/officeDocument/2006/relationships/image" Target="../media/image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kahoot.it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6" Type="http://schemas.openxmlformats.org/officeDocument/2006/relationships/image" Target="../media/image20.jpg"/><Relationship Id="rId7" Type="http://schemas.openxmlformats.org/officeDocument/2006/relationships/image" Target="../media/image21.jpg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6" Type="http://schemas.openxmlformats.org/officeDocument/2006/relationships/image" Target="../media/image31.jpg"/><Relationship Id="rId7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g"/><Relationship Id="rId5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otprawns.jpg"/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56" y="135051"/>
            <a:ext cx="4092748" cy="2730851"/>
          </a:xfrm>
          <a:prstGeom prst="rect">
            <a:avLst/>
          </a:prstGeom>
        </p:spPr>
      </p:pic>
      <p:pic>
        <p:nvPicPr>
          <p:cNvPr id="6" name="Picture 5" descr="maxresdefault.jpg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96" y="135051"/>
            <a:ext cx="3353355" cy="1886262"/>
          </a:xfrm>
          <a:prstGeom prst="rect">
            <a:avLst/>
          </a:prstGeom>
        </p:spPr>
      </p:pic>
      <p:pic>
        <p:nvPicPr>
          <p:cNvPr id="7" name="Picture 6" descr="House-fly-from-kottayam-kerala.jpg"/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96" y="2061506"/>
            <a:ext cx="2385764" cy="1608791"/>
          </a:xfrm>
          <a:prstGeom prst="rect">
            <a:avLst/>
          </a:prstGeom>
        </p:spPr>
      </p:pic>
      <p:pic>
        <p:nvPicPr>
          <p:cNvPr id="8" name="Picture 7" descr="Viceroy 2.jpg"/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57" y="2917385"/>
            <a:ext cx="2662328" cy="2162297"/>
          </a:xfrm>
          <a:prstGeom prst="rect">
            <a:avLst/>
          </a:prstGeom>
        </p:spPr>
      </p:pic>
      <p:pic>
        <p:nvPicPr>
          <p:cNvPr id="11" name="Picture 10" descr="facts-about-cockroaches.jpg"/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713" y="3703922"/>
            <a:ext cx="2098747" cy="1375760"/>
          </a:xfrm>
          <a:prstGeom prst="rect">
            <a:avLst/>
          </a:prstGeom>
        </p:spPr>
      </p:pic>
      <p:pic>
        <p:nvPicPr>
          <p:cNvPr id="12" name="Picture 11" descr="scorpion-400x275.jpg"/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713" y="2917386"/>
            <a:ext cx="1396091" cy="752911"/>
          </a:xfrm>
          <a:prstGeom prst="rect">
            <a:avLst/>
          </a:prstGeom>
        </p:spPr>
      </p:pic>
      <p:pic>
        <p:nvPicPr>
          <p:cNvPr id="13" name="Picture 12" descr="7268-004-CB84D73C.jpg"/>
          <p:cNvPicPr>
            <a:picLocks noChangeAspect="1"/>
          </p:cNvPicPr>
          <p:nvPr/>
        </p:nvPicPr>
        <p:blipFill>
          <a:blip r:embed="rId9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388" y="2061506"/>
            <a:ext cx="2299945" cy="1608791"/>
          </a:xfrm>
          <a:prstGeom prst="rect">
            <a:avLst/>
          </a:prstGeom>
        </p:spPr>
      </p:pic>
      <p:pic>
        <p:nvPicPr>
          <p:cNvPr id="14" name="Picture 13" descr="One-Clue-Crossword-Scorpion.jpg"/>
          <p:cNvPicPr>
            <a:picLocks noChangeAspect="1"/>
          </p:cNvPicPr>
          <p:nvPr/>
        </p:nvPicPr>
        <p:blipFill>
          <a:blip r:embed="rId10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816" y="152214"/>
            <a:ext cx="1349517" cy="1340520"/>
          </a:xfrm>
          <a:prstGeom prst="rect">
            <a:avLst/>
          </a:prstGeom>
        </p:spPr>
      </p:pic>
      <p:pic>
        <p:nvPicPr>
          <p:cNvPr id="17" name="Picture 16" descr="download.jpg"/>
          <p:cNvPicPr>
            <a:picLocks noChangeAspect="1"/>
          </p:cNvPicPr>
          <p:nvPr/>
        </p:nvPicPr>
        <p:blipFill rotWithShape="1">
          <a:blip r:embed="rId11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4"/>
          <a:stretch/>
        </p:blipFill>
        <p:spPr>
          <a:xfrm>
            <a:off x="7662816" y="1535126"/>
            <a:ext cx="1349516" cy="503347"/>
          </a:xfrm>
          <a:prstGeom prst="rect">
            <a:avLst/>
          </a:prstGeom>
        </p:spPr>
      </p:pic>
      <p:pic>
        <p:nvPicPr>
          <p:cNvPr id="9" name="Picture 8" descr="crab6.jpg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494" y="3703922"/>
            <a:ext cx="4034839" cy="3026130"/>
          </a:xfrm>
          <a:prstGeom prst="rect">
            <a:avLst/>
          </a:prstGeom>
        </p:spPr>
      </p:pic>
      <p:pic>
        <p:nvPicPr>
          <p:cNvPr id="10" name="Picture 9" descr="header-green-crabs2.jpg"/>
          <p:cNvPicPr>
            <a:picLocks noChangeAspect="1"/>
          </p:cNvPicPr>
          <p:nvPr/>
        </p:nvPicPr>
        <p:blipFill>
          <a:blip r:embed="rId1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57" y="5131164"/>
            <a:ext cx="3328241" cy="1598887"/>
          </a:xfrm>
          <a:prstGeom prst="rect">
            <a:avLst/>
          </a:prstGeom>
        </p:spPr>
      </p:pic>
      <p:pic>
        <p:nvPicPr>
          <p:cNvPr id="15" name="Picture 14" descr="Myscelia_ethusa_female__2003_Oct_21__Santa_Ana_NWR__Hidalgo_Co__TX__JGlassberg2F8cmyk2.0.jpg"/>
          <p:cNvPicPr>
            <a:picLocks noChangeAspect="1"/>
          </p:cNvPicPr>
          <p:nvPr/>
        </p:nvPicPr>
        <p:blipFill>
          <a:blip r:embed="rId1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650" y="5131164"/>
            <a:ext cx="1467162" cy="978108"/>
          </a:xfrm>
          <a:prstGeom prst="rect">
            <a:avLst/>
          </a:prstGeom>
        </p:spPr>
      </p:pic>
      <p:pic>
        <p:nvPicPr>
          <p:cNvPr id="16" name="Picture 15" descr="GiantRedhead.jpg"/>
          <p:cNvPicPr>
            <a:picLocks noChangeAspect="1"/>
          </p:cNvPicPr>
          <p:nvPr/>
        </p:nvPicPr>
        <p:blipFill>
          <a:blip r:embed="rId1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462" y="6144250"/>
            <a:ext cx="1449998" cy="58580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390090" y="1535127"/>
            <a:ext cx="6272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/>
              <a:t>PHYLUM</a:t>
            </a:r>
          </a:p>
          <a:p>
            <a:r>
              <a:rPr lang="en-US" sz="7200" b="1" dirty="0" smtClean="0"/>
              <a:t>ARTHROPODA</a:t>
            </a:r>
            <a:endParaRPr lang="en-US" sz="7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623435" y="3843451"/>
            <a:ext cx="3337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a</a:t>
            </a:r>
            <a:r>
              <a:rPr lang="en-US" sz="2000" b="1" i="1" dirty="0" smtClean="0"/>
              <a:t>rthron</a:t>
            </a:r>
            <a:r>
              <a:rPr lang="en-US" sz="2000" b="1" dirty="0" smtClean="0"/>
              <a:t> “joint” + </a:t>
            </a:r>
            <a:r>
              <a:rPr lang="en-US" sz="2000" b="1" i="1" dirty="0" smtClean="0"/>
              <a:t>pous</a:t>
            </a:r>
            <a:r>
              <a:rPr lang="en-US" sz="2000" b="1" dirty="0" smtClean="0"/>
              <a:t> “foot” </a:t>
            </a:r>
          </a:p>
          <a:p>
            <a:endParaRPr lang="en-US" sz="800" b="1" dirty="0" smtClean="0"/>
          </a:p>
        </p:txBody>
      </p:sp>
    </p:spTree>
    <p:extLst>
      <p:ext uri="{BB962C8B-B14F-4D97-AF65-F5344CB8AC3E}">
        <p14:creationId xmlns:p14="http://schemas.microsoft.com/office/powerpoint/2010/main" val="1455417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sc.jpg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41" y="4660753"/>
            <a:ext cx="2688621" cy="1652201"/>
          </a:xfrm>
          <a:prstGeom prst="rect">
            <a:avLst/>
          </a:prstGeom>
        </p:spPr>
      </p:pic>
      <p:pic>
        <p:nvPicPr>
          <p:cNvPr id="11" name="Picture 10" descr="horseshoe-crab-580.jpg"/>
          <p:cNvPicPr>
            <a:picLocks noChangeAspect="1"/>
          </p:cNvPicPr>
          <p:nvPr/>
        </p:nvPicPr>
        <p:blipFill>
          <a:blip r:embed="rId3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691" y="4841167"/>
            <a:ext cx="2994614" cy="1652201"/>
          </a:xfrm>
          <a:prstGeom prst="rect">
            <a:avLst/>
          </a:prstGeom>
        </p:spPr>
      </p:pic>
      <p:pic>
        <p:nvPicPr>
          <p:cNvPr id="10" name="Picture 9" descr="image_5083_1e-Club-Tailed-Scorpion.jpg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069" y="594026"/>
            <a:ext cx="2917841" cy="2188380"/>
          </a:xfrm>
          <a:prstGeom prst="rect">
            <a:avLst/>
          </a:prstGeom>
        </p:spPr>
      </p:pic>
      <p:pic>
        <p:nvPicPr>
          <p:cNvPr id="9" name="Picture 8" descr="tmg-article_default_mobile.jpg"/>
          <p:cNvPicPr>
            <a:picLocks noChangeAspect="1"/>
          </p:cNvPicPr>
          <p:nvPr/>
        </p:nvPicPr>
        <p:blipFill>
          <a:blip r:embed="rId5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7" y="253587"/>
            <a:ext cx="3164355" cy="21425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Chelicerates</a:t>
            </a:r>
            <a:br>
              <a:rPr lang="en-US" dirty="0" smtClean="0"/>
            </a:br>
            <a:r>
              <a:rPr lang="en-US" sz="2000" i="1" dirty="0" err="1" smtClean="0"/>
              <a:t>Chelicerata</a:t>
            </a:r>
            <a:r>
              <a:rPr lang="en-US" sz="2000" dirty="0" smtClean="0"/>
              <a:t> = “claw-horn”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1040769" y="1595337"/>
            <a:ext cx="33608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 body </a:t>
            </a:r>
            <a:r>
              <a:rPr lang="en-US" dirty="0"/>
              <a:t>divided into a cephalothorax and </a:t>
            </a:r>
            <a:r>
              <a:rPr lang="en-US" dirty="0" smtClean="0"/>
              <a:t>abdomen.</a:t>
            </a:r>
            <a:endParaRPr lang="en-US" dirty="0"/>
          </a:p>
        </p:txBody>
      </p:sp>
      <p:pic>
        <p:nvPicPr>
          <p:cNvPr id="5" name="Picture 4" descr="spider_topview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571" y="2396119"/>
            <a:ext cx="2680188" cy="19799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65564" y="1503004"/>
            <a:ext cx="41212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No </a:t>
            </a:r>
            <a:r>
              <a:rPr lang="en-US" dirty="0"/>
              <a:t>antennae, but two pairs of appendages on the anterior cephalothorax (chelicerae and </a:t>
            </a:r>
            <a:r>
              <a:rPr lang="en-US" dirty="0" err="1"/>
              <a:t>pedipalps</a:t>
            </a:r>
            <a:r>
              <a:rPr lang="en-US" dirty="0"/>
              <a:t>), and four pairs of walking </a:t>
            </a:r>
            <a:r>
              <a:rPr lang="en-US" dirty="0" smtClean="0"/>
              <a:t>legs.</a:t>
            </a:r>
            <a:endParaRPr lang="en-US" dirty="0"/>
          </a:p>
        </p:txBody>
      </p:sp>
      <p:pic>
        <p:nvPicPr>
          <p:cNvPr id="7" name="Picture 6" descr="spiderhead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892" y="2934827"/>
            <a:ext cx="2161877" cy="14412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40770" y="5297936"/>
            <a:ext cx="7148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Examples of chelicerates include spiders, scorpions, and horseshoe crabs.</a:t>
            </a:r>
          </a:p>
        </p:txBody>
      </p:sp>
    </p:spTree>
    <p:extLst>
      <p:ext uri="{BB962C8B-B14F-4D97-AF65-F5344CB8AC3E}">
        <p14:creationId xmlns:p14="http://schemas.microsoft.com/office/powerpoint/2010/main" val="685795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093016_sm_pillbug_free.jpg"/>
          <p:cNvPicPr>
            <a:picLocks noChangeAspect="1"/>
          </p:cNvPicPr>
          <p:nvPr/>
        </p:nvPicPr>
        <p:blipFill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54352"/>
            <a:ext cx="3398427" cy="1817763"/>
          </a:xfrm>
          <a:prstGeom prst="rect">
            <a:avLst/>
          </a:prstGeom>
        </p:spPr>
      </p:pic>
      <p:pic>
        <p:nvPicPr>
          <p:cNvPr id="11" name="Picture 10" descr="GettyImages-128140435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33" y="274638"/>
            <a:ext cx="2430104" cy="1822578"/>
          </a:xfrm>
          <a:prstGeom prst="rect">
            <a:avLst/>
          </a:prstGeom>
        </p:spPr>
      </p:pic>
      <p:pic>
        <p:nvPicPr>
          <p:cNvPr id="9" name="Picture 8" descr="Chthamalus_stellatus.jpg"/>
          <p:cNvPicPr>
            <a:picLocks noChangeAspect="1"/>
          </p:cNvPicPr>
          <p:nvPr/>
        </p:nvPicPr>
        <p:blipFill>
          <a:blip r:embed="rId4" cstate="print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33" y="4349907"/>
            <a:ext cx="3324530" cy="22163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Crustaceans</a:t>
            </a:r>
            <a:br>
              <a:rPr lang="en-US" dirty="0" smtClean="0"/>
            </a:br>
            <a:r>
              <a:rPr lang="en-US" sz="1800" i="1" dirty="0" err="1" smtClean="0"/>
              <a:t>Crūstacea</a:t>
            </a:r>
            <a:r>
              <a:rPr lang="en-US" sz="1800" dirty="0" smtClean="0"/>
              <a:t> = “crusty shaped”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72370" y="1950251"/>
            <a:ext cx="3686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 </a:t>
            </a:r>
            <a:r>
              <a:rPr lang="en-US" dirty="0"/>
              <a:t>body divided into cephalothorax and </a:t>
            </a:r>
            <a:r>
              <a:rPr lang="en-US" dirty="0" smtClean="0"/>
              <a:t>abdomen.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92516" y="3995316"/>
            <a:ext cx="35668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Two </a:t>
            </a:r>
            <a:r>
              <a:rPr lang="en-US" dirty="0"/>
              <a:t>pairs of antennae and three pairs of mouth </a:t>
            </a:r>
            <a:r>
              <a:rPr lang="en-US" dirty="0" smtClean="0"/>
              <a:t>appendages.</a:t>
            </a:r>
            <a:endParaRPr lang="en-US" dirty="0"/>
          </a:p>
        </p:txBody>
      </p:sp>
      <p:pic>
        <p:nvPicPr>
          <p:cNvPr id="6" name="Picture 5" descr="crayfish_side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130" y="1420922"/>
            <a:ext cx="3330085" cy="1551230"/>
          </a:xfrm>
          <a:prstGeom prst="rect">
            <a:avLst/>
          </a:prstGeom>
        </p:spPr>
      </p:pic>
      <p:pic>
        <p:nvPicPr>
          <p:cNvPr id="7" name="Picture 6" descr="crayfish_ventral3.g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3"/>
          <a:stretch/>
        </p:blipFill>
        <p:spPr>
          <a:xfrm>
            <a:off x="5102930" y="3297555"/>
            <a:ext cx="2858156" cy="16986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92516" y="5629457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Examples </a:t>
            </a:r>
            <a:r>
              <a:rPr lang="en-US" dirty="0"/>
              <a:t>of crustaceans include crabs, </a:t>
            </a:r>
            <a:r>
              <a:rPr lang="en-US" dirty="0" smtClean="0"/>
              <a:t>pill bugs</a:t>
            </a:r>
            <a:r>
              <a:rPr lang="en-US" dirty="0"/>
              <a:t>, and </a:t>
            </a:r>
            <a:r>
              <a:rPr lang="en-US" dirty="0" smtClean="0"/>
              <a:t>barnacles.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365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lorado-potato-beetle-631.jpg"/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479" y="5540431"/>
            <a:ext cx="2399676" cy="1140892"/>
          </a:xfrm>
          <a:prstGeom prst="rect">
            <a:avLst/>
          </a:prstGeom>
        </p:spPr>
      </p:pic>
      <p:pic>
        <p:nvPicPr>
          <p:cNvPr id="8" name="Picture 7" descr="Magpie crop3 (Robert Thompson).jpg"/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443" y="593760"/>
            <a:ext cx="2340787" cy="2340787"/>
          </a:xfrm>
          <a:prstGeom prst="rect">
            <a:avLst/>
          </a:prstGeom>
        </p:spPr>
      </p:pic>
      <p:pic>
        <p:nvPicPr>
          <p:cNvPr id="7" name="Picture 6" descr="da4b1e8a64c145e5be221fd5a5d0a5f8.jpg"/>
          <p:cNvPicPr>
            <a:picLocks noChangeAspect="1"/>
          </p:cNvPicPr>
          <p:nvPr/>
        </p:nvPicPr>
        <p:blipFill>
          <a:blip r:embed="rId4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98" y="381763"/>
            <a:ext cx="4357482" cy="2484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Hexapods / Insects</a:t>
            </a:r>
            <a:br>
              <a:rPr lang="en-US" dirty="0" smtClean="0"/>
            </a:br>
            <a:r>
              <a:rPr lang="en-US" sz="1800" i="1" dirty="0" err="1" smtClean="0"/>
              <a:t>Hexapoda</a:t>
            </a:r>
            <a:r>
              <a:rPr lang="en-US" sz="1800" dirty="0" smtClean="0"/>
              <a:t> </a:t>
            </a:r>
            <a:r>
              <a:rPr lang="en-US" sz="1800" dirty="0" smtClean="0"/>
              <a:t>= “six legs</a:t>
            </a:r>
            <a:r>
              <a:rPr lang="en-US" sz="1800" dirty="0" smtClean="0"/>
              <a:t>” / </a:t>
            </a:r>
            <a:r>
              <a:rPr lang="en-US" sz="1800" i="1" dirty="0" err="1" smtClean="0"/>
              <a:t>Insecta</a:t>
            </a:r>
            <a:r>
              <a:rPr lang="en-US" sz="1800" dirty="0" smtClean="0"/>
              <a:t> = “insects”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34346"/>
          </a:xfrm>
        </p:spPr>
        <p:txBody>
          <a:bodyPr>
            <a:normAutofit/>
          </a:bodyPr>
          <a:lstStyle/>
          <a:p>
            <a:r>
              <a:rPr lang="en-US" sz="2000" dirty="0"/>
              <a:t>A</a:t>
            </a:r>
            <a:r>
              <a:rPr lang="en-US" sz="2000" dirty="0" smtClean="0"/>
              <a:t> body divided into head, thorax, and abdomen.</a:t>
            </a:r>
          </a:p>
          <a:p>
            <a:r>
              <a:rPr lang="en-US" sz="2000" dirty="0"/>
              <a:t>O</a:t>
            </a:r>
            <a:r>
              <a:rPr lang="en-US" sz="2000" dirty="0" smtClean="0"/>
              <a:t>ne pair of antennae, three pairs of mouth appendages, three pairs of legs on thorax, and often one or two pairs of wings.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842209" y="5741545"/>
            <a:ext cx="5456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Examples of insects include flies, moths and beetles.</a:t>
            </a:r>
          </a:p>
        </p:txBody>
      </p:sp>
      <p:pic>
        <p:nvPicPr>
          <p:cNvPr id="5" name="Picture 4" descr="beetle_head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479" y="3385348"/>
            <a:ext cx="3060874" cy="1764091"/>
          </a:xfrm>
          <a:prstGeom prst="rect">
            <a:avLst/>
          </a:prstGeom>
        </p:spPr>
      </p:pic>
      <p:pic>
        <p:nvPicPr>
          <p:cNvPr id="6" name="Picture 5" descr="beetle_sideview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848" y="3385348"/>
            <a:ext cx="2693932" cy="176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98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SCIENTIFIC CLASSIFICATION</a:t>
            </a:r>
            <a:br>
              <a:rPr lang="en-US" sz="3600" b="1" dirty="0" smtClean="0"/>
            </a:br>
            <a:r>
              <a:rPr lang="en-US" sz="1600" b="1" dirty="0" smtClean="0"/>
              <a:t>(examples)</a:t>
            </a:r>
            <a:endParaRPr lang="en-US" sz="1600" b="1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962406"/>
              </p:ext>
            </p:extLst>
          </p:nvPr>
        </p:nvGraphicFramePr>
        <p:xfrm>
          <a:off x="457200" y="1417638"/>
          <a:ext cx="8229600" cy="49608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1600"/>
                <a:gridCol w="1302219"/>
                <a:gridCol w="1269924"/>
                <a:gridCol w="1598353"/>
                <a:gridCol w="1521719"/>
                <a:gridCol w="1165785"/>
              </a:tblGrid>
              <a:tr h="955893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Taxa</a:t>
                      </a:r>
                    </a:p>
                    <a:p>
                      <a:pPr algn="ctr"/>
                      <a:r>
                        <a:rPr lang="en-US" sz="1100" b="1" dirty="0" smtClean="0"/>
                        <a:t>(level of hierarchy)</a:t>
                      </a:r>
                      <a:endParaRPr lang="en-US" sz="11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House Centipede</a:t>
                      </a:r>
                    </a:p>
                    <a:p>
                      <a:r>
                        <a:rPr lang="en-US" sz="1100" b="1" dirty="0" smtClean="0"/>
                        <a:t>(centipede)</a:t>
                      </a:r>
                      <a:endParaRPr lang="en-US" sz="11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Trilobites</a:t>
                      </a:r>
                      <a:endParaRPr lang="en-US" sz="11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Southern Black Widow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/>
                        <a:t>(spider)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Red-jointed</a:t>
                      </a:r>
                      <a:r>
                        <a:rPr lang="en-US" sz="1100" b="1" baseline="0" dirty="0" smtClean="0"/>
                        <a:t> </a:t>
                      </a:r>
                    </a:p>
                    <a:p>
                      <a:r>
                        <a:rPr lang="en-US" sz="1100" b="1" dirty="0" smtClean="0"/>
                        <a:t>Fiddler Crab</a:t>
                      </a:r>
                    </a:p>
                    <a:p>
                      <a:r>
                        <a:rPr lang="en-US" sz="1100" b="1" dirty="0" smtClean="0"/>
                        <a:t>(crab)</a:t>
                      </a:r>
                      <a:endParaRPr lang="en-US" sz="11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Big-headed Ground Beetle</a:t>
                      </a:r>
                    </a:p>
                    <a:p>
                      <a:r>
                        <a:rPr lang="en-US" sz="1100" b="1" dirty="0" smtClean="0"/>
                        <a:t>(beetle)</a:t>
                      </a:r>
                      <a:endParaRPr lang="en-US" sz="1100" b="1" dirty="0"/>
                    </a:p>
                  </a:txBody>
                  <a:tcPr anchor="ctr"/>
                </a:tc>
              </a:tr>
              <a:tr h="430742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Kingdom</a:t>
                      </a:r>
                      <a:endParaRPr lang="en-US" sz="11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Animalia</a:t>
                      </a:r>
                      <a:r>
                        <a:rPr lang="en-US" sz="1100" dirty="0" smtClean="0"/>
                        <a:t> (Animals)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/>
                        <a:t>Animalia</a:t>
                      </a:r>
                      <a:endParaRPr lang="en-US" sz="11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/>
                        <a:t>Animalia</a:t>
                      </a:r>
                      <a:endParaRPr lang="en-US" sz="11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/>
                        <a:t>Animalia</a:t>
                      </a:r>
                      <a:endParaRPr lang="en-US" sz="11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/>
                        <a:t>Animalia</a:t>
                      </a:r>
                      <a:endParaRPr lang="en-US" sz="1100" dirty="0" smtClean="0"/>
                    </a:p>
                  </a:txBody>
                  <a:tcPr anchor="ctr"/>
                </a:tc>
              </a:tr>
              <a:tr h="67266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Phylum</a:t>
                      </a:r>
                    </a:p>
                    <a:p>
                      <a:pPr algn="ctr"/>
                      <a:endParaRPr lang="en-US" sz="1100" b="1" dirty="0" smtClean="0"/>
                    </a:p>
                    <a:p>
                      <a:pPr algn="ctr"/>
                      <a:r>
                        <a:rPr lang="en-US" sz="1100" b="1" dirty="0" smtClean="0"/>
                        <a:t>Sub-phylum</a:t>
                      </a:r>
                      <a:endParaRPr lang="en-US" sz="11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Arthropoda</a:t>
                      </a:r>
                      <a:r>
                        <a:rPr lang="en-US" sz="1100" dirty="0" smtClean="0"/>
                        <a:t> (Arthropods)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/>
                        <a:t>Myriapoda</a:t>
                      </a:r>
                      <a:r>
                        <a:rPr lang="en-US" sz="1100" dirty="0" smtClean="0"/>
                        <a:t> (Myriapods)</a:t>
                      </a:r>
                      <a:endParaRPr lang="en-US" sz="1100" i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/>
                        <a:t>Arthropoda</a:t>
                      </a:r>
                      <a:r>
                        <a:rPr lang="en-US" sz="1100" dirty="0" smtClean="0"/>
                        <a:t> (Arthropods)</a:t>
                      </a:r>
                    </a:p>
                    <a:p>
                      <a:r>
                        <a:rPr lang="en-US" sz="1100" dirty="0" err="1" smtClean="0"/>
                        <a:t>Trilobitomorpha</a:t>
                      </a:r>
                      <a:endParaRPr lang="en-US" sz="1100" dirty="0" smtClean="0"/>
                    </a:p>
                    <a:p>
                      <a:r>
                        <a:rPr lang="en-US" sz="1100" dirty="0" smtClean="0"/>
                        <a:t>(Trilobites)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/>
                        <a:t>Arthropoda</a:t>
                      </a:r>
                      <a:r>
                        <a:rPr lang="en-US" sz="1100" dirty="0" smtClean="0"/>
                        <a:t> (Arthropods)</a:t>
                      </a:r>
                    </a:p>
                    <a:p>
                      <a:r>
                        <a:rPr lang="en-US" sz="1100" dirty="0" err="1" smtClean="0"/>
                        <a:t>Chelicerata</a:t>
                      </a:r>
                      <a:r>
                        <a:rPr lang="en-US" sz="1100" dirty="0" smtClean="0"/>
                        <a:t> (Chelicerates)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/>
                        <a:t>Arthropoda</a:t>
                      </a:r>
                      <a:r>
                        <a:rPr lang="en-US" sz="1100" dirty="0" smtClean="0"/>
                        <a:t> (Arthropods)</a:t>
                      </a:r>
                    </a:p>
                    <a:p>
                      <a:r>
                        <a:rPr lang="en-US" sz="1100" dirty="0" err="1" smtClean="0"/>
                        <a:t>Crustacea</a:t>
                      </a:r>
                      <a:r>
                        <a:rPr lang="en-US" sz="1100" dirty="0" smtClean="0"/>
                        <a:t> (Crustaceans)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/>
                        <a:t>Arthropoda</a:t>
                      </a:r>
                      <a:r>
                        <a:rPr lang="en-US" sz="1100" dirty="0" smtClean="0"/>
                        <a:t> (Arthropods)</a:t>
                      </a:r>
                    </a:p>
                    <a:p>
                      <a:r>
                        <a:rPr lang="en-US" sz="1100" dirty="0" err="1" smtClean="0"/>
                        <a:t>Hexapoda</a:t>
                      </a:r>
                      <a:r>
                        <a:rPr lang="en-US" sz="1100" dirty="0" smtClean="0"/>
                        <a:t> (Hexapods)</a:t>
                      </a:r>
                      <a:endParaRPr lang="en-US" sz="1100" dirty="0"/>
                    </a:p>
                  </a:txBody>
                  <a:tcPr anchor="ctr"/>
                </a:tc>
              </a:tr>
              <a:tr h="430742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Class</a:t>
                      </a:r>
                      <a:endParaRPr lang="en-US" sz="11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Chilopoda</a:t>
                      </a:r>
                      <a:r>
                        <a:rPr lang="en-US" sz="1100" dirty="0" smtClean="0"/>
                        <a:t> (Centipedes)</a:t>
                      </a:r>
                    </a:p>
                  </a:txBody>
                  <a:tcPr anchor="ctr"/>
                </a:tc>
                <a:tc rowSpan="5"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FF0000"/>
                          </a:solidFill>
                        </a:rPr>
                        <a:t>Due to the fact that </a:t>
                      </a:r>
                      <a:r>
                        <a:rPr lang="en-US" sz="1100" u="sng" dirty="0" smtClean="0">
                          <a:solidFill>
                            <a:srgbClr val="FF0000"/>
                          </a:solidFill>
                        </a:rPr>
                        <a:t>trilobites</a:t>
                      </a:r>
                      <a:r>
                        <a:rPr lang="en-US" sz="1100" dirty="0" smtClean="0">
                          <a:solidFill>
                            <a:srgbClr val="FF0000"/>
                          </a:solidFill>
                        </a:rPr>
                        <a:t> existed over 520 million years ago, becoming extinct before dinosaurs came into existence, there are no specific examples given of this sub-phylum</a:t>
                      </a:r>
                      <a:r>
                        <a:rPr lang="en-US" sz="1100" baseline="0" dirty="0" smtClean="0">
                          <a:solidFill>
                            <a:srgbClr val="FF0000"/>
                          </a:solidFill>
                        </a:rPr>
                        <a:t> of arthropods.</a:t>
                      </a:r>
                      <a:endParaRPr 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Arachnida</a:t>
                      </a:r>
                      <a:r>
                        <a:rPr lang="en-US" sz="1100" dirty="0" smtClean="0"/>
                        <a:t> (Arachnids)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Malacostraca (</a:t>
                      </a:r>
                      <a:r>
                        <a:rPr lang="en-US" sz="1100" dirty="0" err="1" smtClean="0"/>
                        <a:t>Malacostracans</a:t>
                      </a:r>
                      <a:r>
                        <a:rPr lang="en-US" sz="1100" dirty="0" smtClean="0"/>
                        <a:t>)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Insecta</a:t>
                      </a:r>
                      <a:r>
                        <a:rPr lang="en-US" sz="1100" dirty="0" smtClean="0"/>
                        <a:t> (Insects)</a:t>
                      </a:r>
                      <a:endParaRPr lang="en-US" sz="1100" dirty="0"/>
                    </a:p>
                  </a:txBody>
                  <a:tcPr anchor="ctr"/>
                </a:tc>
              </a:tr>
              <a:tr h="430742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Order</a:t>
                      </a:r>
                      <a:endParaRPr lang="en-US" sz="11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Scutigeromorpha</a:t>
                      </a:r>
                      <a:r>
                        <a:rPr lang="en-US" sz="1100" dirty="0" smtClean="0"/>
                        <a:t> (House Centipedes)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Araneae</a:t>
                      </a:r>
                      <a:r>
                        <a:rPr lang="en-US" sz="1100" dirty="0" smtClean="0"/>
                        <a:t> (Spiders)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Decapoda</a:t>
                      </a:r>
                      <a:endParaRPr lang="en-US" sz="1100" dirty="0" smtClean="0"/>
                    </a:p>
                    <a:p>
                      <a:r>
                        <a:rPr lang="en-US" sz="1100" dirty="0" smtClean="0"/>
                        <a:t>(Crabs, Crayfishes, Lobsters, Prawns, and Shrimp)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Coleoptera</a:t>
                      </a:r>
                      <a:r>
                        <a:rPr lang="en-US" sz="1100" dirty="0" smtClean="0"/>
                        <a:t> (Beetles)</a:t>
                      </a:r>
                      <a:endParaRPr lang="en-US" sz="1100" dirty="0"/>
                    </a:p>
                  </a:txBody>
                  <a:tcPr anchor="ctr"/>
                </a:tc>
              </a:tr>
              <a:tr h="406839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Family</a:t>
                      </a:r>
                      <a:endParaRPr lang="en-US" sz="11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Scutigeridae</a:t>
                      </a:r>
                      <a:endParaRPr lang="en-US" sz="11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Theridiidae</a:t>
                      </a:r>
                      <a:endParaRPr lang="en-US" sz="1100" dirty="0" smtClean="0"/>
                    </a:p>
                    <a:p>
                      <a:r>
                        <a:rPr lang="en-US" sz="1100" dirty="0" smtClean="0"/>
                        <a:t>(Cobweb Spiders)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Ocypodidae</a:t>
                      </a:r>
                      <a:r>
                        <a:rPr lang="en-US" sz="1100" dirty="0" smtClean="0"/>
                        <a:t> </a:t>
                      </a:r>
                    </a:p>
                    <a:p>
                      <a:r>
                        <a:rPr lang="en-US" sz="1100" dirty="0" smtClean="0"/>
                        <a:t>(Fiddler Crabs and Ghost Crabs)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Carabidae</a:t>
                      </a:r>
                      <a:r>
                        <a:rPr lang="en-US" sz="1100" dirty="0" smtClean="0"/>
                        <a:t> (Ground Beetles)</a:t>
                      </a:r>
                      <a:endParaRPr lang="en-US" sz="1100" dirty="0"/>
                    </a:p>
                  </a:txBody>
                  <a:tcPr anchor="ctr"/>
                </a:tc>
              </a:tr>
              <a:tr h="430742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Genus</a:t>
                      </a:r>
                      <a:endParaRPr lang="en-US" sz="11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i="1" dirty="0" err="1" smtClean="0"/>
                        <a:t>Scutigera</a:t>
                      </a:r>
                      <a:endParaRPr lang="en-US" sz="1100" i="1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i="1" dirty="0" err="1" smtClean="0"/>
                        <a:t>Latrodectus</a:t>
                      </a:r>
                      <a:r>
                        <a:rPr lang="en-US" sz="1100" dirty="0" smtClean="0"/>
                        <a:t> </a:t>
                      </a:r>
                    </a:p>
                    <a:p>
                      <a:r>
                        <a:rPr lang="en-US" sz="1100" dirty="0" smtClean="0"/>
                        <a:t>(Widow Spiders)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i="1" dirty="0" err="1" smtClean="0"/>
                        <a:t>Uca</a:t>
                      </a:r>
                      <a:r>
                        <a:rPr lang="en-US" sz="1100" i="1" dirty="0" smtClean="0"/>
                        <a:t> </a:t>
                      </a:r>
                      <a:r>
                        <a:rPr lang="en-US" sz="1100" dirty="0" smtClean="0"/>
                        <a:t>(Fiddler Crabs)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i="1" dirty="0" err="1" smtClean="0"/>
                        <a:t>Scarites</a:t>
                      </a:r>
                      <a:endParaRPr lang="en-US" sz="1100" i="1" dirty="0"/>
                    </a:p>
                  </a:txBody>
                  <a:tcPr anchor="ctr"/>
                </a:tc>
              </a:tr>
              <a:tr h="430742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Species</a:t>
                      </a:r>
                      <a:endParaRPr lang="en-US" sz="11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i="1" dirty="0" err="1" smtClean="0"/>
                        <a:t>Coleoptrata</a:t>
                      </a:r>
                      <a:r>
                        <a:rPr lang="en-US" sz="1100" dirty="0" smtClean="0"/>
                        <a:t> </a:t>
                      </a:r>
                    </a:p>
                    <a:p>
                      <a:r>
                        <a:rPr lang="en-US" sz="1100" dirty="0" smtClean="0"/>
                        <a:t>(House Centipede)</a:t>
                      </a:r>
                      <a:endParaRPr lang="en-US" sz="1100" i="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i="1" dirty="0" err="1" smtClean="0"/>
                        <a:t>Mactans</a:t>
                      </a:r>
                      <a:endParaRPr lang="en-US" sz="1100" i="1" dirty="0" smtClean="0"/>
                    </a:p>
                    <a:p>
                      <a:r>
                        <a:rPr lang="en-US" sz="1100" dirty="0" smtClean="0"/>
                        <a:t>(Southern Black Widow)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i="1" dirty="0" err="1" smtClean="0"/>
                        <a:t>Crenulata</a:t>
                      </a:r>
                      <a:r>
                        <a:rPr lang="en-US" sz="1100" dirty="0" smtClean="0"/>
                        <a:t> </a:t>
                      </a:r>
                    </a:p>
                    <a:p>
                      <a:r>
                        <a:rPr lang="en-US" sz="1100" dirty="0" smtClean="0"/>
                        <a:t>(Mexican Fiddler Crab)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i="1" dirty="0" err="1" smtClean="0"/>
                        <a:t>Subterraneus</a:t>
                      </a:r>
                      <a:r>
                        <a:rPr lang="en-US" sz="1100" dirty="0" smtClean="0"/>
                        <a:t> (Big-headed Ground Beetle)</a:t>
                      </a:r>
                      <a:endParaRPr lang="en-US" sz="11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4801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SCIENTIFIC CLASSIFICATION</a:t>
            </a:r>
            <a:br>
              <a:rPr lang="en-US" b="1" dirty="0" smtClean="0"/>
            </a:br>
            <a:r>
              <a:rPr lang="en-US" sz="2000" b="1" dirty="0" smtClean="0"/>
              <a:t>(examples)</a:t>
            </a:r>
            <a:endParaRPr lang="en-US" dirty="0"/>
          </a:p>
        </p:txBody>
      </p:sp>
      <p:pic>
        <p:nvPicPr>
          <p:cNvPr id="3" name="Picture 2" descr="4c3f785d1d6fb.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29" y="1940311"/>
            <a:ext cx="3417309" cy="2058928"/>
          </a:xfrm>
          <a:prstGeom prst="rect">
            <a:avLst/>
          </a:prstGeom>
        </p:spPr>
      </p:pic>
      <p:pic>
        <p:nvPicPr>
          <p:cNvPr id="4" name="Picture 3" descr="1200px-Kainops_invius_lateral_and_ventra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922" y="2191190"/>
            <a:ext cx="1895184" cy="1650389"/>
          </a:xfrm>
          <a:prstGeom prst="rect">
            <a:avLst/>
          </a:prstGeom>
        </p:spPr>
      </p:pic>
      <p:pic>
        <p:nvPicPr>
          <p:cNvPr id="5" name="Picture 4" descr="Adult_Female_Black_Widow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30"/>
          <a:stretch/>
        </p:blipFill>
        <p:spPr>
          <a:xfrm>
            <a:off x="4629127" y="4282938"/>
            <a:ext cx="2488534" cy="1866340"/>
          </a:xfrm>
          <a:prstGeom prst="rect">
            <a:avLst/>
          </a:prstGeom>
        </p:spPr>
      </p:pic>
      <p:pic>
        <p:nvPicPr>
          <p:cNvPr id="6" name="Picture 5" descr="U_minax06t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590" y="4133455"/>
            <a:ext cx="2790203" cy="1993002"/>
          </a:xfrm>
          <a:prstGeom prst="rect">
            <a:avLst/>
          </a:prstGeom>
        </p:spPr>
      </p:pic>
      <p:pic>
        <p:nvPicPr>
          <p:cNvPr id="7" name="Picture 6" descr="BLSZOLKZWL8R3ZKRTZ5RZH2RRH0ROZZZ6LSZDLHZWLIR6LFL3ZKRCZ7R2LLZ9LKRFZ0RNL3LYZERSH5ROZZZYZERD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71" y="1940311"/>
            <a:ext cx="2193144" cy="21931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9727" y="1463769"/>
            <a:ext cx="1881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House Centipede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85793" y="1755645"/>
            <a:ext cx="1132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Trilobites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37106" y="1473708"/>
            <a:ext cx="266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Big-headed Ground Beetle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22528" y="6149278"/>
            <a:ext cx="266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Red-jointed Fiddler Crab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29127" y="6160355"/>
            <a:ext cx="266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Southern Black Widow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560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INHERITED CHARACTERISTICS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6291" y="1625524"/>
            <a:ext cx="3404648" cy="4209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/>
              <a:t>BILATERAL (left/right) SYMMETRY</a:t>
            </a:r>
            <a:endParaRPr lang="en-US" sz="1800" b="1" dirty="0"/>
          </a:p>
        </p:txBody>
      </p:sp>
      <p:sp>
        <p:nvSpPr>
          <p:cNvPr id="7" name="Rectangle 6"/>
          <p:cNvSpPr/>
          <p:nvPr/>
        </p:nvSpPr>
        <p:spPr>
          <a:xfrm>
            <a:off x="3770956" y="3769003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SEGMENTED BODY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3637671" y="4636457"/>
            <a:ext cx="21742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HARD </a:t>
            </a:r>
            <a:r>
              <a:rPr lang="en-US" b="1" dirty="0" smtClean="0"/>
              <a:t>EXOSKELETON</a:t>
            </a:r>
          </a:p>
          <a:p>
            <a:pPr algn="ctr"/>
            <a:r>
              <a:rPr lang="en-US" b="1" dirty="0" smtClean="0"/>
              <a:t>(external skeleton)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3706329" y="2582052"/>
            <a:ext cx="20546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JOINTED </a:t>
            </a:r>
            <a:endParaRPr lang="en-US" b="1" dirty="0" smtClean="0"/>
          </a:p>
          <a:p>
            <a:pPr algn="ctr"/>
            <a:r>
              <a:rPr lang="en-US" b="1" dirty="0" smtClean="0"/>
              <a:t>LEGS/APPENDAGES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3477813" y="5577505"/>
            <a:ext cx="25011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MANY PAIRS OF LIMBS</a:t>
            </a:r>
          </a:p>
        </p:txBody>
      </p:sp>
      <p:pic>
        <p:nvPicPr>
          <p:cNvPr id="11" name="Picture 10" descr="Signs-Your-Room-Has-Bed-Bugs-Ma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666" y="2642668"/>
            <a:ext cx="3476576" cy="23177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Theraphosa_blondi_MHNT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008" y="2063236"/>
            <a:ext cx="2382701" cy="3476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4" name="Straight Arrow Connector 13"/>
          <p:cNvCxnSpPr>
            <a:stCxn id="9" idx="3"/>
          </p:cNvCxnSpPr>
          <p:nvPr/>
        </p:nvCxnSpPr>
        <p:spPr>
          <a:xfrm>
            <a:off x="5760986" y="2905218"/>
            <a:ext cx="984377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1"/>
          </p:cNvCxnSpPr>
          <p:nvPr/>
        </p:nvCxnSpPr>
        <p:spPr>
          <a:xfrm flipH="1">
            <a:off x="2688493" y="2905218"/>
            <a:ext cx="101783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7" idx="3"/>
          </p:cNvCxnSpPr>
          <p:nvPr/>
        </p:nvCxnSpPr>
        <p:spPr>
          <a:xfrm flipV="1">
            <a:off x="5776633" y="3769003"/>
            <a:ext cx="1397824" cy="1846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7" idx="3"/>
          </p:cNvCxnSpPr>
          <p:nvPr/>
        </p:nvCxnSpPr>
        <p:spPr>
          <a:xfrm>
            <a:off x="5776633" y="3953669"/>
            <a:ext cx="1397824" cy="3537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7" idx="1"/>
          </p:cNvCxnSpPr>
          <p:nvPr/>
        </p:nvCxnSpPr>
        <p:spPr>
          <a:xfrm flipH="1" flipV="1">
            <a:off x="2317110" y="3228383"/>
            <a:ext cx="1453846" cy="7252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7" idx="1"/>
          </p:cNvCxnSpPr>
          <p:nvPr/>
        </p:nvCxnSpPr>
        <p:spPr>
          <a:xfrm flipH="1">
            <a:off x="2317110" y="3953669"/>
            <a:ext cx="1453846" cy="3537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8" idx="3"/>
          </p:cNvCxnSpPr>
          <p:nvPr/>
        </p:nvCxnSpPr>
        <p:spPr>
          <a:xfrm flipV="1">
            <a:off x="5811914" y="4636457"/>
            <a:ext cx="1362543" cy="3231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8" idx="1"/>
          </p:cNvCxnSpPr>
          <p:nvPr/>
        </p:nvCxnSpPr>
        <p:spPr>
          <a:xfrm flipH="1" flipV="1">
            <a:off x="2317109" y="4636457"/>
            <a:ext cx="1320562" cy="3231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174457" y="1838596"/>
            <a:ext cx="0" cy="3923575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317109" y="1838596"/>
            <a:ext cx="0" cy="3923575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457200" y="6351701"/>
            <a:ext cx="82296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i="1" dirty="0" smtClean="0"/>
              <a:t>most </a:t>
            </a:r>
            <a:r>
              <a:rPr lang="en-US" sz="1500" i="1" dirty="0"/>
              <a:t>arthropods display all five of these </a:t>
            </a:r>
            <a:r>
              <a:rPr lang="en-US" sz="1500" i="1" dirty="0" smtClean="0"/>
              <a:t>characteristics – </a:t>
            </a:r>
            <a:r>
              <a:rPr lang="en-US" sz="1500" i="1" dirty="0"/>
              <a:t>traits inherited from their common ancestor</a:t>
            </a:r>
          </a:p>
        </p:txBody>
      </p:sp>
    </p:spTree>
    <p:extLst>
      <p:ext uri="{BB962C8B-B14F-4D97-AF65-F5344CB8AC3E}">
        <p14:creationId xmlns:p14="http://schemas.microsoft.com/office/powerpoint/2010/main" val="1378688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Bilateral Symmetry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1722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Many animals have a body form that is symmetrical, meaning that it could be divided into matching halves by drawing a line down the center. 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2000" dirty="0" smtClean="0"/>
              <a:t>Arthropods are built like humans are; the right half of an arthropod is a mirror image of its left half — this is called symmetry.</a:t>
            </a:r>
          </a:p>
        </p:txBody>
      </p:sp>
      <p:pic>
        <p:nvPicPr>
          <p:cNvPr id="5" name="Picture 4" descr="symmetrydiagra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500" y="3174800"/>
            <a:ext cx="5454921" cy="22821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47225" y="5766219"/>
            <a:ext cx="73257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Other animals have </a:t>
            </a:r>
            <a:r>
              <a:rPr lang="en-US" b="1" i="1" dirty="0"/>
              <a:t>radial symmetry </a:t>
            </a:r>
            <a:r>
              <a:rPr lang="en-US" i="1" dirty="0"/>
              <a:t>/ are </a:t>
            </a:r>
            <a:r>
              <a:rPr lang="en-US" b="1" i="1" dirty="0"/>
              <a:t>not symmetrical </a:t>
            </a:r>
            <a:r>
              <a:rPr lang="en-US" i="1" dirty="0"/>
              <a:t>at all, meaning that their bodies cannot be divided into similar halves with a straight line.</a:t>
            </a:r>
          </a:p>
        </p:txBody>
      </p:sp>
    </p:spTree>
    <p:extLst>
      <p:ext uri="{BB962C8B-B14F-4D97-AF65-F5344CB8AC3E}">
        <p14:creationId xmlns:p14="http://schemas.microsoft.com/office/powerpoint/2010/main" val="2772339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Segmented Body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229600" cy="33188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At some point in their lives, all arthropods have bodies that </a:t>
            </a:r>
            <a:r>
              <a:rPr lang="en-US" sz="1800" b="1" dirty="0" smtClean="0"/>
              <a:t>are internally and externally segmented</a:t>
            </a:r>
            <a:r>
              <a:rPr lang="en-US" sz="1800" dirty="0" smtClean="0"/>
              <a:t>. </a:t>
            </a:r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sz="1800" dirty="0" smtClean="0"/>
              <a:t>These segments piggyback on one another, like a series of cars in a train. </a:t>
            </a:r>
          </a:p>
          <a:p>
            <a:r>
              <a:rPr lang="en-US" sz="1800" dirty="0" smtClean="0"/>
              <a:t>Each body segment tends to repeat the same suite of structures (for example, a pair of legs, a set of breathing organs, and a set of nerves), often with slight variations down the length of the animal. </a:t>
            </a:r>
          </a:p>
          <a:p>
            <a:r>
              <a:rPr lang="en-US" sz="1800" dirty="0" smtClean="0"/>
              <a:t>Usually, sets of segments are grouped into a larger unit, such as the abdomen.</a:t>
            </a:r>
          </a:p>
        </p:txBody>
      </p:sp>
      <p:pic>
        <p:nvPicPr>
          <p:cNvPr id="4" name="Picture 3" descr="arth_xsec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518" y="4084339"/>
            <a:ext cx="5476508" cy="214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73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Hard Exoskeleton </a:t>
            </a:r>
            <a:r>
              <a:rPr lang="en-US" sz="3200" dirty="0" smtClean="0"/>
              <a:t>(external skeleton)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305" y="1406199"/>
            <a:ext cx="7352826" cy="2083225"/>
          </a:xfrm>
        </p:spPr>
        <p:txBody>
          <a:bodyPr>
            <a:noAutofit/>
          </a:bodyPr>
          <a:lstStyle/>
          <a:p>
            <a:r>
              <a:rPr lang="en-US" sz="1600" dirty="0" smtClean="0"/>
              <a:t>The bodies of arthropods are supported, not by internal bones, but by a hardened exoskeleton made of </a:t>
            </a:r>
            <a:r>
              <a:rPr lang="en-US" sz="1600" b="1" dirty="0" smtClean="0"/>
              <a:t>chitin</a:t>
            </a:r>
            <a:r>
              <a:rPr lang="en-US" sz="1600" dirty="0" smtClean="0"/>
              <a:t> (a fibrous substance consisting of polysaccharides).</a:t>
            </a:r>
          </a:p>
          <a:p>
            <a:pPr lvl="1"/>
            <a:r>
              <a:rPr lang="en-US" sz="1200" dirty="0" smtClean="0"/>
              <a:t>It is produced by the "skin" and then hardens into a protective outer-covering. </a:t>
            </a:r>
          </a:p>
          <a:p>
            <a:r>
              <a:rPr lang="en-US" sz="1600" dirty="0" smtClean="0"/>
              <a:t>This exoskeleton provides protection and prevents water loss.</a:t>
            </a:r>
          </a:p>
          <a:p>
            <a:r>
              <a:rPr lang="en-US" sz="1600" dirty="0" smtClean="0"/>
              <a:t>In order to grow, all arthropods must shed the exoskeleton and produce a new, larger one</a:t>
            </a:r>
            <a:r>
              <a:rPr lang="en-US" sz="1600" dirty="0" smtClean="0"/>
              <a:t>.</a:t>
            </a:r>
          </a:p>
          <a:p>
            <a:pPr lvl="1"/>
            <a:r>
              <a:rPr lang="en-US" sz="1200" dirty="0"/>
              <a:t>This process is also known as ‘molting’ or ‘shedding’.</a:t>
            </a:r>
          </a:p>
          <a:p>
            <a:pPr lvl="1"/>
            <a:endParaRPr lang="en-US" sz="1200" dirty="0" smtClean="0"/>
          </a:p>
        </p:txBody>
      </p:sp>
      <p:pic>
        <p:nvPicPr>
          <p:cNvPr id="7" name="Picture 6" descr="Screen Shot 2018-08-03 at 3.04.2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9" b="9312"/>
          <a:stretch/>
        </p:blipFill>
        <p:spPr>
          <a:xfrm rot="16200000" flipV="1">
            <a:off x="2378109" y="4230105"/>
            <a:ext cx="2754886" cy="1536650"/>
          </a:xfrm>
          <a:prstGeom prst="rect">
            <a:avLst/>
          </a:prstGeom>
        </p:spPr>
      </p:pic>
      <p:pic>
        <p:nvPicPr>
          <p:cNvPr id="8" name="Picture 7" descr="MCAH_LOBS_Opener_IMG_338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5" r="9261" b="16172"/>
          <a:stretch/>
        </p:blipFill>
        <p:spPr>
          <a:xfrm rot="5400000">
            <a:off x="4203221" y="4219982"/>
            <a:ext cx="2754886" cy="15568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5400000">
            <a:off x="5144375" y="4757953"/>
            <a:ext cx="2883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obster without exoskeleton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1518970" y="4603277"/>
            <a:ext cx="2333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obster’s exoskeleton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078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Jointed Legs / Appendages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0504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Having a hard exoskeleton introduces a problem for arthropods: flexibility. </a:t>
            </a:r>
          </a:p>
          <a:p>
            <a:pPr marL="0" indent="0">
              <a:buNone/>
            </a:pPr>
            <a:r>
              <a:rPr lang="en-US" sz="2000" dirty="0" smtClean="0"/>
              <a:t>Evolution solved this problem with joints. 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smtClean="0"/>
              <a:t>All arthropods (</a:t>
            </a:r>
            <a:r>
              <a:rPr lang="en-US" sz="2000" i="1" dirty="0" smtClean="0"/>
              <a:t>arthro</a:t>
            </a:r>
            <a:r>
              <a:rPr lang="en-US" sz="2000" dirty="0" smtClean="0"/>
              <a:t> = joint, </a:t>
            </a:r>
            <a:r>
              <a:rPr lang="en-US" sz="2000" i="1" dirty="0" smtClean="0"/>
              <a:t>pod</a:t>
            </a:r>
            <a:r>
              <a:rPr lang="en-US" sz="2000" dirty="0" smtClean="0"/>
              <a:t> = foot) have jointed limbs. </a:t>
            </a:r>
          </a:p>
          <a:p>
            <a:r>
              <a:rPr lang="en-US" sz="2000" dirty="0" smtClean="0"/>
              <a:t>In most of the leg, the exoskeleton is hard, but at the joints it is softer and bendable, allowing movement. </a:t>
            </a:r>
          </a:p>
          <a:p>
            <a:r>
              <a:rPr lang="en-US" sz="2000" dirty="0" smtClean="0"/>
              <a:t>The limb can be controlled by contracting muscles connected to the exoskeleton on both sides of the joint.</a:t>
            </a:r>
            <a:endParaRPr lang="en-US" sz="2000" dirty="0"/>
          </a:p>
        </p:txBody>
      </p:sp>
      <p:pic>
        <p:nvPicPr>
          <p:cNvPr id="4" name="Picture 3" descr="ter-insects-american-cockroach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683" y="4276257"/>
            <a:ext cx="2652217" cy="215271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3604392" y="5388582"/>
            <a:ext cx="260889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04392" y="5388582"/>
            <a:ext cx="2814859" cy="5319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604392" y="5388582"/>
            <a:ext cx="2814859" cy="9095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883518" y="5216971"/>
            <a:ext cx="720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185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ts.jpg"/>
          <p:cNvPicPr>
            <a:picLocks noChangeAspect="1"/>
          </p:cNvPicPr>
          <p:nvPr/>
        </p:nvPicPr>
        <p:blipFill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02808"/>
            <a:ext cx="3807126" cy="21354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INTRODUCTION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462" y="1782512"/>
            <a:ext cx="7823157" cy="35114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/>
              <a:t>SHEER NUMBERS</a:t>
            </a:r>
          </a:p>
          <a:p>
            <a:r>
              <a:rPr lang="en-US" sz="1800" dirty="0" smtClean="0"/>
              <a:t>More than 83% of all described animal species are arthropods.</a:t>
            </a:r>
          </a:p>
          <a:p>
            <a:r>
              <a:rPr lang="en-US" sz="1800" dirty="0" smtClean="0"/>
              <a:t>About a </a:t>
            </a:r>
            <a:r>
              <a:rPr lang="en-US" sz="1800" i="1" dirty="0" smtClean="0"/>
              <a:t>billion billion </a:t>
            </a:r>
            <a:r>
              <a:rPr lang="en-US" sz="1800" dirty="0" smtClean="0"/>
              <a:t>(1,000,000,000,000,000,000) insects are alive at any time (bout 160 million insects for each person on Earth).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b="1" dirty="0" smtClean="0"/>
              <a:t>FUN FACTS</a:t>
            </a:r>
          </a:p>
          <a:p>
            <a:r>
              <a:rPr lang="en-US" sz="1800" dirty="0" smtClean="0"/>
              <a:t>At any moment, there are about 1,000,000,000,000,000 ants alive on the planet. If each ant were half a centimeter long, they could form a chain to circle the Earth 125,000 times.</a:t>
            </a:r>
          </a:p>
          <a:p>
            <a:r>
              <a:rPr lang="en-US" sz="1800" dirty="0" smtClean="0"/>
              <a:t>Tiny crustaceans called copepods, less than a centimeter long, are the most abundant animals in the ocean. </a:t>
            </a:r>
            <a:r>
              <a:rPr lang="en-US" sz="1800" dirty="0"/>
              <a:t>T</a:t>
            </a:r>
            <a:r>
              <a:rPr lang="en-US" sz="1800" dirty="0" smtClean="0"/>
              <a:t>hey outweigh all the whales on Earth.</a:t>
            </a:r>
          </a:p>
        </p:txBody>
      </p:sp>
      <p:pic>
        <p:nvPicPr>
          <p:cNvPr id="5" name="Picture 4" descr="copepods.jpg"/>
          <p:cNvPicPr>
            <a:picLocks noChangeAspect="1"/>
          </p:cNvPicPr>
          <p:nvPr/>
        </p:nvPicPr>
        <p:blipFill>
          <a:blip r:embed="rId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939" y="3023469"/>
            <a:ext cx="4001861" cy="299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422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Pairs of Limbs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493" y="1600199"/>
            <a:ext cx="3850907" cy="38570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/>
              <a:t>The ancestral arthropod had many body segments with one pair of limbs on each segment.</a:t>
            </a:r>
          </a:p>
          <a:p>
            <a:pPr marL="0" indent="0">
              <a:buNone/>
            </a:pPr>
            <a:r>
              <a:rPr lang="en-US" sz="1800" dirty="0" smtClean="0"/>
              <a:t>All arthropods inherited multiple limbs from that ancestor.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i="1" dirty="0" smtClean="0"/>
              <a:t>In many arthropods, some limbs have been lost completely as they evolved to be smaller and smaller, while others have evolved into new shapes. </a:t>
            </a:r>
          </a:p>
          <a:p>
            <a:pPr marL="0" indent="0">
              <a:buNone/>
            </a:pPr>
            <a:r>
              <a:rPr lang="en-US" sz="1800" i="1" dirty="0" smtClean="0"/>
              <a:t>E.g. Crayfish have limbs specialized for different functions.</a:t>
            </a:r>
            <a:endParaRPr lang="en-US" sz="1800" i="1" dirty="0"/>
          </a:p>
        </p:txBody>
      </p:sp>
      <p:pic>
        <p:nvPicPr>
          <p:cNvPr id="4" name="Picture 3" descr="crayfish_ventral2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8"/>
          <a:stretch/>
        </p:blipFill>
        <p:spPr>
          <a:xfrm>
            <a:off x="4693621" y="1640993"/>
            <a:ext cx="3847033" cy="3816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37199" y="5602727"/>
            <a:ext cx="2917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many limbs – many functions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809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otprawns.jpg"/>
          <p:cNvPicPr>
            <a:picLocks noChangeAspect="1"/>
          </p:cNvPicPr>
          <p:nvPr/>
        </p:nvPicPr>
        <p:blipFill>
          <a:blip r:embed="rId3" cstate="print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56" y="135051"/>
            <a:ext cx="4092748" cy="2730851"/>
          </a:xfrm>
          <a:prstGeom prst="rect">
            <a:avLst/>
          </a:prstGeom>
        </p:spPr>
      </p:pic>
      <p:pic>
        <p:nvPicPr>
          <p:cNvPr id="6" name="Picture 5" descr="maxresdefault.jpg"/>
          <p:cNvPicPr>
            <a:picLocks noChangeAspect="1"/>
          </p:cNvPicPr>
          <p:nvPr/>
        </p:nvPicPr>
        <p:blipFill>
          <a:blip r:embed="rId4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96" y="135051"/>
            <a:ext cx="3353355" cy="1886262"/>
          </a:xfrm>
          <a:prstGeom prst="rect">
            <a:avLst/>
          </a:prstGeom>
        </p:spPr>
      </p:pic>
      <p:pic>
        <p:nvPicPr>
          <p:cNvPr id="7" name="Picture 6" descr="House-fly-from-kottayam-kerala.jpg"/>
          <p:cNvPicPr>
            <a:picLocks noChangeAspect="1"/>
          </p:cNvPicPr>
          <p:nvPr/>
        </p:nvPicPr>
        <p:blipFill>
          <a:blip r:embed="rId5" cstate="print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96" y="2061506"/>
            <a:ext cx="2385764" cy="1608791"/>
          </a:xfrm>
          <a:prstGeom prst="rect">
            <a:avLst/>
          </a:prstGeom>
        </p:spPr>
      </p:pic>
      <p:pic>
        <p:nvPicPr>
          <p:cNvPr id="8" name="Picture 7" descr="Viceroy 2.jpg"/>
          <p:cNvPicPr>
            <a:picLocks noChangeAspect="1"/>
          </p:cNvPicPr>
          <p:nvPr/>
        </p:nvPicPr>
        <p:blipFill>
          <a:blip r:embed="rId6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57" y="2917385"/>
            <a:ext cx="2662328" cy="2162297"/>
          </a:xfrm>
          <a:prstGeom prst="rect">
            <a:avLst/>
          </a:prstGeom>
        </p:spPr>
      </p:pic>
      <p:pic>
        <p:nvPicPr>
          <p:cNvPr id="11" name="Picture 10" descr="facts-about-cockroaches.jpg"/>
          <p:cNvPicPr>
            <a:picLocks noChangeAspect="1"/>
          </p:cNvPicPr>
          <p:nvPr/>
        </p:nvPicPr>
        <p:blipFill>
          <a:blip r:embed="rId7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713" y="3703922"/>
            <a:ext cx="2098747" cy="1375760"/>
          </a:xfrm>
          <a:prstGeom prst="rect">
            <a:avLst/>
          </a:prstGeom>
        </p:spPr>
      </p:pic>
      <p:pic>
        <p:nvPicPr>
          <p:cNvPr id="12" name="Picture 11" descr="scorpion-400x275.jpg"/>
          <p:cNvPicPr>
            <a:picLocks noChangeAspect="1"/>
          </p:cNvPicPr>
          <p:nvPr/>
        </p:nvPicPr>
        <p:blipFill>
          <a:blip r:embed="rId8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713" y="2917386"/>
            <a:ext cx="1396091" cy="752911"/>
          </a:xfrm>
          <a:prstGeom prst="rect">
            <a:avLst/>
          </a:prstGeom>
        </p:spPr>
      </p:pic>
      <p:pic>
        <p:nvPicPr>
          <p:cNvPr id="13" name="Picture 12" descr="7268-004-CB84D73C.jpg"/>
          <p:cNvPicPr>
            <a:picLocks noChangeAspect="1"/>
          </p:cNvPicPr>
          <p:nvPr/>
        </p:nvPicPr>
        <p:blipFill>
          <a:blip r:embed="rId9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388" y="2061506"/>
            <a:ext cx="2299945" cy="1608791"/>
          </a:xfrm>
          <a:prstGeom prst="rect">
            <a:avLst/>
          </a:prstGeom>
        </p:spPr>
      </p:pic>
      <p:pic>
        <p:nvPicPr>
          <p:cNvPr id="14" name="Picture 13" descr="One-Clue-Crossword-Scorpion.jpg"/>
          <p:cNvPicPr>
            <a:picLocks noChangeAspect="1"/>
          </p:cNvPicPr>
          <p:nvPr/>
        </p:nvPicPr>
        <p:blipFill>
          <a:blip r:embed="rId10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816" y="152214"/>
            <a:ext cx="1349517" cy="1340520"/>
          </a:xfrm>
          <a:prstGeom prst="rect">
            <a:avLst/>
          </a:prstGeom>
        </p:spPr>
      </p:pic>
      <p:pic>
        <p:nvPicPr>
          <p:cNvPr id="17" name="Picture 16" descr="download.jpg"/>
          <p:cNvPicPr>
            <a:picLocks noChangeAspect="1"/>
          </p:cNvPicPr>
          <p:nvPr/>
        </p:nvPicPr>
        <p:blipFill rotWithShape="1">
          <a:blip r:embed="rId11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4"/>
          <a:stretch/>
        </p:blipFill>
        <p:spPr>
          <a:xfrm>
            <a:off x="7662816" y="1492734"/>
            <a:ext cx="1349516" cy="545740"/>
          </a:xfrm>
          <a:prstGeom prst="rect">
            <a:avLst/>
          </a:prstGeom>
        </p:spPr>
      </p:pic>
      <p:pic>
        <p:nvPicPr>
          <p:cNvPr id="9" name="Picture 8" descr="crab6.jpg"/>
          <p:cNvPicPr>
            <a:picLocks noChangeAspect="1"/>
          </p:cNvPicPr>
          <p:nvPr/>
        </p:nvPicPr>
        <p:blipFill>
          <a:blip r:embed="rId12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494" y="3703922"/>
            <a:ext cx="4034839" cy="3026130"/>
          </a:xfrm>
          <a:prstGeom prst="rect">
            <a:avLst/>
          </a:prstGeom>
        </p:spPr>
      </p:pic>
      <p:pic>
        <p:nvPicPr>
          <p:cNvPr id="10" name="Picture 9" descr="header-green-crabs2.jpg"/>
          <p:cNvPicPr>
            <a:picLocks noChangeAspect="1"/>
          </p:cNvPicPr>
          <p:nvPr/>
        </p:nvPicPr>
        <p:blipFill>
          <a:blip r:embed="rId13" cstate="print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57" y="5131164"/>
            <a:ext cx="3328241" cy="1598887"/>
          </a:xfrm>
          <a:prstGeom prst="rect">
            <a:avLst/>
          </a:prstGeom>
        </p:spPr>
      </p:pic>
      <p:pic>
        <p:nvPicPr>
          <p:cNvPr id="15" name="Picture 14" descr="Myscelia_ethusa_female__2003_Oct_21__Santa_Ana_NWR__Hidalgo_Co__TX__JGlassberg2F8cmyk2.0.jpg"/>
          <p:cNvPicPr>
            <a:picLocks noChangeAspect="1"/>
          </p:cNvPicPr>
          <p:nvPr/>
        </p:nvPicPr>
        <p:blipFill>
          <a:blip r:embed="rId14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650" y="5131164"/>
            <a:ext cx="1467162" cy="978108"/>
          </a:xfrm>
          <a:prstGeom prst="rect">
            <a:avLst/>
          </a:prstGeom>
        </p:spPr>
      </p:pic>
      <p:pic>
        <p:nvPicPr>
          <p:cNvPr id="16" name="Picture 15" descr="GiantRedhead.jpg"/>
          <p:cNvPicPr>
            <a:picLocks noChangeAspect="1"/>
          </p:cNvPicPr>
          <p:nvPr/>
        </p:nvPicPr>
        <p:blipFill>
          <a:blip r:embed="rId15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462" y="6144250"/>
            <a:ext cx="1449998" cy="585802"/>
          </a:xfrm>
          <a:prstGeom prst="rect">
            <a:avLst/>
          </a:prstGeom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783883" y="1588705"/>
            <a:ext cx="7619347" cy="42304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They have been around for more than 500 million years and are still evolving. 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They live on Earth in overwhelming numbers. 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They have come in all shapes and sizes. 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They have evolved to fill a variety of ecological niches (from tiny internal parasites to giant bird-eating predators).</a:t>
            </a:r>
          </a:p>
          <a:p>
            <a:pPr algn="l"/>
            <a:endParaRPr lang="en-US" sz="2000" dirty="0" smtClean="0">
              <a:solidFill>
                <a:schemeClr val="tx1"/>
              </a:solidFill>
            </a:endParaRPr>
          </a:p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The main reason for their </a:t>
            </a:r>
            <a:r>
              <a:rPr lang="en-US" sz="2000" b="1" u="sng" dirty="0" smtClean="0">
                <a:solidFill>
                  <a:schemeClr val="tx1"/>
                </a:solidFill>
              </a:rPr>
              <a:t>success</a:t>
            </a:r>
            <a:r>
              <a:rPr lang="en-US" sz="2000" dirty="0" smtClean="0">
                <a:solidFill>
                  <a:schemeClr val="tx1"/>
                </a:solidFill>
              </a:rPr>
              <a:t> is their </a:t>
            </a:r>
            <a:r>
              <a:rPr lang="en-US" sz="2000" b="1" dirty="0" smtClean="0">
                <a:solidFill>
                  <a:schemeClr val="tx1"/>
                </a:solidFill>
              </a:rPr>
              <a:t>evolution.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They evolved from the main </a:t>
            </a:r>
            <a:r>
              <a:rPr lang="en-US" sz="2000" b="1" dirty="0" smtClean="0">
                <a:solidFill>
                  <a:schemeClr val="tx1"/>
                </a:solidFill>
              </a:rPr>
              <a:t>arthropod phylum </a:t>
            </a:r>
            <a:r>
              <a:rPr lang="en-US" sz="2000" dirty="0" smtClean="0">
                <a:solidFill>
                  <a:schemeClr val="tx1"/>
                </a:solidFill>
              </a:rPr>
              <a:t>to their </a:t>
            </a:r>
            <a:r>
              <a:rPr lang="en-US" sz="2000" b="1" dirty="0" smtClean="0">
                <a:solidFill>
                  <a:schemeClr val="tx1"/>
                </a:solidFill>
              </a:rPr>
              <a:t>five sub-phlyums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They inherited the </a:t>
            </a:r>
            <a:r>
              <a:rPr lang="en-US" sz="2000" b="1" dirty="0" smtClean="0">
                <a:solidFill>
                  <a:schemeClr val="tx1"/>
                </a:solidFill>
              </a:rPr>
              <a:t>traits/characteristics from a common ancestor </a:t>
            </a:r>
            <a:r>
              <a:rPr lang="en-US" sz="2000" dirty="0" smtClean="0">
                <a:solidFill>
                  <a:schemeClr val="tx1"/>
                </a:solidFill>
              </a:rPr>
              <a:t>that further enabled them to survive, reproduce, and </a:t>
            </a:r>
            <a:r>
              <a:rPr lang="en-US" sz="2000" i="1" dirty="0" smtClean="0">
                <a:solidFill>
                  <a:schemeClr val="tx1"/>
                </a:solidFill>
              </a:rPr>
              <a:t>flourish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CONCLUSION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11856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QUIZ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Proceed to </a:t>
            </a:r>
            <a:r>
              <a:rPr lang="en-US" dirty="0" err="1" smtClean="0"/>
              <a:t>Kahoot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https://kahoot.it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Await further instructions. </a:t>
            </a:r>
          </a:p>
          <a:p>
            <a:pPr marL="0" indent="0">
              <a:buNone/>
            </a:pPr>
            <a:r>
              <a:rPr lang="en-US" dirty="0" smtClean="0"/>
              <a:t>Have fun!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700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HABITAT AND DISTRIBUTION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107" y="1834549"/>
            <a:ext cx="7885868" cy="39826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/>
              <a:t>Examples: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 smtClean="0"/>
              <a:t>The crustacean </a:t>
            </a:r>
            <a:r>
              <a:rPr lang="en-US" sz="1600" b="1" i="1" dirty="0" err="1" smtClean="0"/>
              <a:t>Gammarus</a:t>
            </a:r>
            <a:r>
              <a:rPr lang="en-US" sz="1600" b="1" i="1" dirty="0" smtClean="0"/>
              <a:t> </a:t>
            </a:r>
            <a:r>
              <a:rPr lang="en-US" sz="1600" b="1" i="1" dirty="0" err="1"/>
              <a:t>W</a:t>
            </a:r>
            <a:r>
              <a:rPr lang="en-US" sz="1600" b="1" i="1" dirty="0" err="1" smtClean="0"/>
              <a:t>ilkitzkii</a:t>
            </a:r>
            <a:r>
              <a:rPr lang="en-US" sz="1600" b="1" dirty="0" smtClean="0"/>
              <a:t> </a:t>
            </a:r>
            <a:r>
              <a:rPr lang="en-US" sz="1600" dirty="0" smtClean="0"/>
              <a:t>makes a living on the underside of the Arctic ice pack, feeding on other crustaceans.</a:t>
            </a:r>
          </a:p>
          <a:p>
            <a:r>
              <a:rPr lang="en-US" sz="1600" dirty="0" smtClean="0"/>
              <a:t>The </a:t>
            </a:r>
            <a:r>
              <a:rPr lang="en-US" sz="1600" b="1" i="1" dirty="0" smtClean="0"/>
              <a:t>Yeti</a:t>
            </a:r>
            <a:r>
              <a:rPr lang="en-US" sz="1600" i="1" dirty="0" smtClean="0"/>
              <a:t> </a:t>
            </a:r>
            <a:r>
              <a:rPr lang="en-US" sz="1600" b="1" i="1" dirty="0" smtClean="0"/>
              <a:t>Crab</a:t>
            </a:r>
            <a:r>
              <a:rPr lang="en-US" sz="1600" dirty="0" smtClean="0"/>
              <a:t> live more than a mile beneath the ocean surface in the harsh environment around hydrothermal vents. </a:t>
            </a:r>
          </a:p>
          <a:p>
            <a:r>
              <a:rPr lang="en-US" sz="1600" b="1" i="1" dirty="0" err="1" smtClean="0"/>
              <a:t>Scolopendra</a:t>
            </a:r>
            <a:r>
              <a:rPr lang="en-US" sz="1600" i="1" dirty="0" smtClean="0"/>
              <a:t> </a:t>
            </a:r>
            <a:r>
              <a:rPr lang="en-US" sz="1600" b="1" i="1" dirty="0" err="1"/>
              <a:t>G</a:t>
            </a:r>
            <a:r>
              <a:rPr lang="en-US" sz="1600" b="1" i="1" dirty="0" err="1" smtClean="0"/>
              <a:t>igantea</a:t>
            </a:r>
            <a:r>
              <a:rPr lang="en-US" sz="1600" dirty="0" smtClean="0"/>
              <a:t>, the largest centipede species on Earth, lives in the Amazon of South America. It grows to over 30cm long and hunts small mammals, lizards, and frogs.</a:t>
            </a:r>
          </a:p>
          <a:p>
            <a:r>
              <a:rPr lang="en-US" sz="1600" dirty="0" smtClean="0"/>
              <a:t>The </a:t>
            </a:r>
            <a:r>
              <a:rPr lang="en-US" sz="1600" b="1" i="1" dirty="0" smtClean="0"/>
              <a:t>Himalayan Jumping Spider</a:t>
            </a:r>
            <a:r>
              <a:rPr lang="en-US" sz="1600" b="1" dirty="0" smtClean="0"/>
              <a:t> </a:t>
            </a:r>
            <a:r>
              <a:rPr lang="en-US" sz="1600" dirty="0" smtClean="0"/>
              <a:t>lives almost 7km above sea level on the snow-covered slopes of Mount Makalu, east of Mount Everest.</a:t>
            </a:r>
          </a:p>
          <a:p>
            <a:r>
              <a:rPr lang="en-US" sz="1600" dirty="0" smtClean="0"/>
              <a:t>The </a:t>
            </a:r>
            <a:r>
              <a:rPr lang="en-US" sz="1600" b="1" i="1" dirty="0" err="1" smtClean="0"/>
              <a:t>Melophorus</a:t>
            </a:r>
            <a:r>
              <a:rPr lang="en-US" sz="1600" b="1" i="1" dirty="0" smtClean="0"/>
              <a:t> Ants</a:t>
            </a:r>
            <a:r>
              <a:rPr lang="en-US" sz="1600" b="1" dirty="0" smtClean="0"/>
              <a:t> </a:t>
            </a:r>
            <a:r>
              <a:rPr lang="en-US" sz="1600" dirty="0" smtClean="0"/>
              <a:t>of the Australian desert can withstand extreme heat – temperatures higher than 60°C.</a:t>
            </a:r>
          </a:p>
          <a:p>
            <a:r>
              <a:rPr lang="en-US" sz="1600" dirty="0" smtClean="0"/>
              <a:t>The </a:t>
            </a:r>
            <a:r>
              <a:rPr lang="en-US" sz="1600" b="1" i="1" dirty="0" smtClean="0"/>
              <a:t>Wingless Fly</a:t>
            </a:r>
            <a:r>
              <a:rPr lang="en-US" sz="1600" b="1" dirty="0" smtClean="0"/>
              <a:t> </a:t>
            </a:r>
            <a:r>
              <a:rPr lang="en-US" sz="1600" dirty="0" smtClean="0"/>
              <a:t>is one of the very few land animals native to Antarctica, and 1cm long. 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457200" y="1248361"/>
            <a:ext cx="822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Throughout their evolution, arthropods have invaded new geographic areas and habitats.</a:t>
            </a:r>
          </a:p>
        </p:txBody>
      </p:sp>
    </p:spTree>
    <p:extLst>
      <p:ext uri="{BB962C8B-B14F-4D97-AF65-F5344CB8AC3E}">
        <p14:creationId xmlns:p14="http://schemas.microsoft.com/office/powerpoint/2010/main" val="4173575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3668"/>
          </a:xfrm>
        </p:spPr>
        <p:txBody>
          <a:bodyPr/>
          <a:lstStyle/>
          <a:p>
            <a:r>
              <a:rPr lang="en-US" sz="3600" b="1" dirty="0" smtClean="0"/>
              <a:t>HABITAT AND DISTRIBUTION</a:t>
            </a:r>
            <a:endParaRPr lang="en-US" dirty="0"/>
          </a:p>
        </p:txBody>
      </p:sp>
      <p:pic>
        <p:nvPicPr>
          <p:cNvPr id="4" name="Picture 3" descr="world-map-with-geographical-new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3"/>
          <a:stretch/>
        </p:blipFill>
        <p:spPr>
          <a:xfrm>
            <a:off x="1268136" y="2304945"/>
            <a:ext cx="6762750" cy="369822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6600299" y="2167362"/>
            <a:ext cx="203809" cy="11410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374069" y="4437414"/>
            <a:ext cx="3276633" cy="8467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5628284" y="5284130"/>
            <a:ext cx="1175824" cy="3449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1708867" y="2132468"/>
            <a:ext cx="2353380" cy="18188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006742" y="2132468"/>
            <a:ext cx="768205" cy="721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834287" y="4076778"/>
            <a:ext cx="1160148" cy="12903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9" name="Picture 18" descr="1-1024x1024-5-0_f14507ba3d9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36" y="1503206"/>
            <a:ext cx="1686818" cy="62926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98936" y="1147929"/>
            <a:ext cx="1917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/>
              <a:t>Gammarus</a:t>
            </a:r>
            <a:r>
              <a:rPr lang="en-US" sz="1400" i="1" dirty="0"/>
              <a:t> </a:t>
            </a:r>
            <a:r>
              <a:rPr lang="en-US" sz="1400" i="1" dirty="0" err="1"/>
              <a:t>Wilkitzkii</a:t>
            </a:r>
            <a:r>
              <a:rPr lang="en-US" sz="1400" dirty="0"/>
              <a:t>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994435" y="1509652"/>
            <a:ext cx="933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Yeti Crab</a:t>
            </a:r>
            <a:endParaRPr lang="en-US" sz="1400" dirty="0"/>
          </a:p>
        </p:txBody>
      </p:sp>
      <p:pic>
        <p:nvPicPr>
          <p:cNvPr id="31" name="Picture 30" descr="crec17shiv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863" y="1326748"/>
            <a:ext cx="1198736" cy="840614"/>
          </a:xfrm>
          <a:prstGeom prst="rect">
            <a:avLst/>
          </a:prstGeom>
        </p:spPr>
      </p:pic>
      <p:pic>
        <p:nvPicPr>
          <p:cNvPr id="42" name="Picture 41" descr="Mezzanine_16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30599"/>
          <a:stretch/>
        </p:blipFill>
        <p:spPr>
          <a:xfrm>
            <a:off x="5628284" y="1301818"/>
            <a:ext cx="1740220" cy="865544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7368504" y="1393804"/>
            <a:ext cx="11880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Himalayan Jumping Spider</a:t>
            </a:r>
            <a:endParaRPr lang="en-US" sz="1400" dirty="0"/>
          </a:p>
        </p:txBody>
      </p:sp>
      <p:pic>
        <p:nvPicPr>
          <p:cNvPr id="45" name="Picture 44" descr="Melophorus bagoti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435" y="5136954"/>
            <a:ext cx="1642109" cy="866212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922088" y="6059937"/>
            <a:ext cx="171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err="1" smtClean="0"/>
              <a:t>Melophorus</a:t>
            </a:r>
            <a:r>
              <a:rPr lang="en-US" sz="1400" dirty="0" smtClean="0"/>
              <a:t> Ant</a:t>
            </a:r>
            <a:endParaRPr lang="en-US" sz="1400" dirty="0"/>
          </a:p>
        </p:txBody>
      </p:sp>
      <p:pic>
        <p:nvPicPr>
          <p:cNvPr id="49" name="Picture 48" descr="img_926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36" y="5136954"/>
            <a:ext cx="1686818" cy="1125094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457200" y="6262048"/>
            <a:ext cx="194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err="1"/>
              <a:t>Scolopendra</a:t>
            </a:r>
            <a:r>
              <a:rPr lang="en-US" sz="1400" i="1" dirty="0"/>
              <a:t> </a:t>
            </a:r>
            <a:r>
              <a:rPr lang="en-US" sz="1400" i="1" dirty="0" err="1"/>
              <a:t>Gigantea</a:t>
            </a:r>
            <a:endParaRPr lang="en-US" sz="1400" dirty="0"/>
          </a:p>
        </p:txBody>
      </p:sp>
      <p:pic>
        <p:nvPicPr>
          <p:cNvPr id="54" name="Picture 53" descr="Screen Shot 2018-08-05 at 9.46.53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108" y="5136954"/>
            <a:ext cx="1505056" cy="1030118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6717274" y="6182734"/>
            <a:ext cx="1591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Wingless Fly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00049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ECOLOGICAL NICHES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3542"/>
            <a:ext cx="4937782" cy="40877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/>
              <a:t>Examples: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b="1" dirty="0" smtClean="0"/>
              <a:t>Cleaner shrimp </a:t>
            </a:r>
            <a:r>
              <a:rPr lang="en-US" sz="1800" dirty="0" smtClean="0"/>
              <a:t>run underwater “service stations, where fish come to be cleaned of parasites and old scales by the attending shrimp.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The parasitic crustacean, </a:t>
            </a:r>
            <a:r>
              <a:rPr lang="en-US" sz="1800" b="1" i="1" dirty="0" err="1" smtClean="0"/>
              <a:t>Cymothoa</a:t>
            </a:r>
            <a:r>
              <a:rPr lang="en-US" sz="1800" b="1" i="1" dirty="0" smtClean="0"/>
              <a:t> </a:t>
            </a:r>
            <a:r>
              <a:rPr lang="en-US" sz="1800" b="1" i="1" dirty="0" err="1" smtClean="0"/>
              <a:t>Exigua</a:t>
            </a:r>
            <a:r>
              <a:rPr lang="en-US" sz="1800" dirty="0" smtClean="0"/>
              <a:t>, is a freeloader – it lives in a fish’s mouth, attached to the fish’s tongue, and feasts on its blood.</a:t>
            </a:r>
          </a:p>
        </p:txBody>
      </p:sp>
      <p:pic>
        <p:nvPicPr>
          <p:cNvPr id="4" name="Picture 3" descr="Screen Shot 2018-08-05 at 10.14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67" y="2351986"/>
            <a:ext cx="2331310" cy="1331018"/>
          </a:xfrm>
          <a:prstGeom prst="rect">
            <a:avLst/>
          </a:prstGeom>
        </p:spPr>
      </p:pic>
      <p:pic>
        <p:nvPicPr>
          <p:cNvPr id="5" name="Picture 4" descr="Screen Shot 2018-08-05 at 10.15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67" y="4089626"/>
            <a:ext cx="2331310" cy="18916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2812" y="1277034"/>
            <a:ext cx="80939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Throughout their evolution, arthropods have successfully invaded new ecological niches.</a:t>
            </a:r>
          </a:p>
        </p:txBody>
      </p:sp>
    </p:spTree>
    <p:extLst>
      <p:ext uri="{BB962C8B-B14F-4D97-AF65-F5344CB8AC3E}">
        <p14:creationId xmlns:p14="http://schemas.microsoft.com/office/powerpoint/2010/main" val="3516933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ECOLOGICAL NICHES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787226" cy="4640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Examples: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b="1" dirty="0" smtClean="0"/>
              <a:t>Leafcutter ant </a:t>
            </a:r>
            <a:r>
              <a:rPr lang="en-US" sz="1800" dirty="0" smtClean="0"/>
              <a:t>colonies live on communal fungal farms.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b="1" dirty="0" smtClean="0"/>
              <a:t>Australian trapdoor spiders </a:t>
            </a:r>
            <a:r>
              <a:rPr lang="en-US" sz="1800" dirty="0" smtClean="0"/>
              <a:t>construct elaborate snares for unsuspecting insects.</a:t>
            </a:r>
          </a:p>
          <a:p>
            <a:pPr marL="0" indent="0">
              <a:buNone/>
            </a:pPr>
            <a:r>
              <a:rPr lang="en-US" sz="1800" dirty="0" smtClean="0"/>
              <a:t> 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The </a:t>
            </a:r>
            <a:r>
              <a:rPr lang="en-US" sz="1800" b="1" dirty="0" smtClean="0"/>
              <a:t>plague locust </a:t>
            </a:r>
            <a:r>
              <a:rPr lang="en-US" sz="1800" dirty="0" smtClean="0"/>
              <a:t>will join swarms, where the locust swarm will consume almost anything green (including items such as fabric and plastic) and can strip a field bare in minutes.</a:t>
            </a:r>
            <a:endParaRPr lang="en-US" sz="1800" dirty="0"/>
          </a:p>
        </p:txBody>
      </p:sp>
      <p:pic>
        <p:nvPicPr>
          <p:cNvPr id="4" name="Picture 3" descr="Screen Shot 2018-08-05 at 10.18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166" y="2885102"/>
            <a:ext cx="1737905" cy="1635675"/>
          </a:xfrm>
          <a:prstGeom prst="rect">
            <a:avLst/>
          </a:prstGeom>
        </p:spPr>
      </p:pic>
      <p:pic>
        <p:nvPicPr>
          <p:cNvPr id="5" name="Picture 4" descr="Screen Shot 2018-08-05 at 10.16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26" y="1417638"/>
            <a:ext cx="2031066" cy="1324200"/>
          </a:xfrm>
          <a:prstGeom prst="rect">
            <a:avLst/>
          </a:prstGeom>
        </p:spPr>
      </p:pic>
      <p:pic>
        <p:nvPicPr>
          <p:cNvPr id="6" name="Picture 5" descr="Screen Shot 2018-08-05 at 10.20.02 PM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166" y="4642637"/>
            <a:ext cx="1719829" cy="162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36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/>
              <a:t>THE FIVE BRANCHES (SUBPHYLUM) OF THE </a:t>
            </a:r>
            <a:br>
              <a:rPr lang="en-US" sz="3200" b="1" dirty="0" smtClean="0"/>
            </a:br>
            <a:r>
              <a:rPr lang="en-US" sz="3200" b="1" dirty="0" smtClean="0"/>
              <a:t>ARTHROPOD (PHYLUM) TREE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002" y="1606410"/>
            <a:ext cx="4125528" cy="6463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 smtClean="0"/>
              <a:t>Modern arthropods include insects, spiders, centipedes, shrimp, and crayfish.</a:t>
            </a:r>
            <a:endParaRPr lang="en-US" sz="1800" dirty="0"/>
          </a:p>
        </p:txBody>
      </p:sp>
      <p:sp>
        <p:nvSpPr>
          <p:cNvPr id="4" name="Rectangle 3"/>
          <p:cNvSpPr/>
          <p:nvPr/>
        </p:nvSpPr>
        <p:spPr>
          <a:xfrm>
            <a:off x="4903586" y="1592946"/>
            <a:ext cx="35153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All arthropods are the descendants of a single common ancestor.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062078" y="5954897"/>
            <a:ext cx="6966415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4805851" y="5860509"/>
            <a:ext cx="240293" cy="223095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908835" y="3826924"/>
            <a:ext cx="0" cy="22395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1029824" y="3826923"/>
            <a:ext cx="32254" cy="212797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068165" y="3826924"/>
            <a:ext cx="0" cy="212797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350593" y="3826923"/>
            <a:ext cx="0" cy="21279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011329" y="3826923"/>
            <a:ext cx="17164" cy="212797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059229" y="6066443"/>
            <a:ext cx="1870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ommon ancestor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558969" y="4668358"/>
            <a:ext cx="1294509" cy="36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myriapods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2715571" y="4760646"/>
            <a:ext cx="1100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trilobites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4440997" y="4668358"/>
            <a:ext cx="1294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chelicerates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5888004" y="4668357"/>
            <a:ext cx="1294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crustaceans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7660538" y="4758301"/>
            <a:ext cx="1105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hexapods</a:t>
            </a:r>
            <a:endParaRPr lang="en-US" dirty="0"/>
          </a:p>
        </p:txBody>
      </p:sp>
      <p:pic>
        <p:nvPicPr>
          <p:cNvPr id="40" name="Picture 39" descr="millipede-on-moss-mat-000032221220_smal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05"/>
          <a:stretch/>
        </p:blipFill>
        <p:spPr>
          <a:xfrm>
            <a:off x="711708" y="2625646"/>
            <a:ext cx="1606190" cy="1115471"/>
          </a:xfrm>
          <a:prstGeom prst="rect">
            <a:avLst/>
          </a:prstGeom>
        </p:spPr>
      </p:pic>
      <p:pic>
        <p:nvPicPr>
          <p:cNvPr id="41" name="Picture 40" descr="UB60B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8" r="15419" b="10567"/>
          <a:stretch/>
        </p:blipFill>
        <p:spPr>
          <a:xfrm>
            <a:off x="2564140" y="2625645"/>
            <a:ext cx="1171395" cy="1115471"/>
          </a:xfrm>
          <a:prstGeom prst="rect">
            <a:avLst/>
          </a:prstGeom>
        </p:spPr>
      </p:pic>
      <p:pic>
        <p:nvPicPr>
          <p:cNvPr id="42" name="Picture 41" descr="a1a0933750c358215860e3b3983262c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6" r="5000" b="5280"/>
          <a:stretch/>
        </p:blipFill>
        <p:spPr>
          <a:xfrm>
            <a:off x="4001948" y="2625646"/>
            <a:ext cx="1270970" cy="1115471"/>
          </a:xfrm>
          <a:prstGeom prst="rect">
            <a:avLst/>
          </a:prstGeom>
        </p:spPr>
      </p:pic>
      <p:pic>
        <p:nvPicPr>
          <p:cNvPr id="43" name="Picture 42" descr="1200-6604-crabs-photo2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5" r="13896"/>
          <a:stretch/>
        </p:blipFill>
        <p:spPr>
          <a:xfrm>
            <a:off x="5467999" y="2625645"/>
            <a:ext cx="1295952" cy="1115471"/>
          </a:xfrm>
          <a:prstGeom prst="rect">
            <a:avLst/>
          </a:prstGeom>
        </p:spPr>
      </p:pic>
      <p:pic>
        <p:nvPicPr>
          <p:cNvPr id="49" name="Picture 48" descr="Diptera_01gg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320" y="2625645"/>
            <a:ext cx="1487294" cy="111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96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ettyImages-73552624-58c16ae03df78c353c06ae62.jpg"/>
          <p:cNvPicPr>
            <a:picLocks noChangeAspect="1"/>
          </p:cNvPicPr>
          <p:nvPr/>
        </p:nvPicPr>
        <p:blipFill rotWithShape="1">
          <a:blip r:embed="rId2"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1" b="16840"/>
          <a:stretch/>
        </p:blipFill>
        <p:spPr>
          <a:xfrm>
            <a:off x="671752" y="4227932"/>
            <a:ext cx="4202760" cy="2070347"/>
          </a:xfrm>
          <a:prstGeom prst="rect">
            <a:avLst/>
          </a:prstGeom>
        </p:spPr>
      </p:pic>
      <p:pic>
        <p:nvPicPr>
          <p:cNvPr id="7" name="Picture 6" descr="bigstock-123593060.jpg"/>
          <p:cNvPicPr>
            <a:picLocks noChangeAspect="1"/>
          </p:cNvPicPr>
          <p:nvPr/>
        </p:nvPicPr>
        <p:blipFill rotWithShape="1">
          <a:blip r:embed="rId3" cstate="print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2" b="9045"/>
          <a:stretch/>
        </p:blipFill>
        <p:spPr>
          <a:xfrm>
            <a:off x="1689139" y="773379"/>
            <a:ext cx="7079934" cy="261760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9018"/>
            <a:ext cx="8229600" cy="119705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 body built from a head and long, repeating trunk.</a:t>
            </a:r>
          </a:p>
          <a:p>
            <a:r>
              <a:rPr lang="en-US" sz="2000" dirty="0"/>
              <a:t>O</a:t>
            </a:r>
            <a:r>
              <a:rPr lang="en-US" sz="2000" dirty="0" smtClean="0"/>
              <a:t>ne pair of antennae (number of other appendages on head varies), many limbs on trunk.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457199" y="5617815"/>
            <a:ext cx="67515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Examples of myriapods include centipedes and millipedes.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Myriapods</a:t>
            </a:r>
            <a:br>
              <a:rPr lang="en-US" dirty="0" smtClean="0"/>
            </a:br>
            <a:r>
              <a:rPr lang="en-US" sz="2000" i="1" dirty="0" err="1" smtClean="0"/>
              <a:t>Myriapoda</a:t>
            </a:r>
            <a:r>
              <a:rPr lang="en-US" sz="2000" i="1" dirty="0" smtClean="0"/>
              <a:t> </a:t>
            </a:r>
            <a:r>
              <a:rPr lang="en-US" sz="2000" dirty="0" smtClean="0"/>
              <a:t>= </a:t>
            </a:r>
            <a:r>
              <a:rPr lang="en-US" sz="2000" i="1" dirty="0" err="1" smtClean="0"/>
              <a:t>mūrias</a:t>
            </a:r>
            <a:r>
              <a:rPr lang="en-US" sz="2000" dirty="0" smtClean="0"/>
              <a:t> “ten-thousand” + </a:t>
            </a:r>
            <a:r>
              <a:rPr lang="en-US" sz="2000" i="1" dirty="0" err="1" smtClean="0"/>
              <a:t>poda</a:t>
            </a:r>
            <a:r>
              <a:rPr lang="en-US" sz="2000" dirty="0" smtClean="0"/>
              <a:t> “foot” = “ten-thousand footed” </a:t>
            </a:r>
            <a:endParaRPr lang="en-US" sz="2000" dirty="0"/>
          </a:p>
        </p:txBody>
      </p:sp>
      <p:pic>
        <p:nvPicPr>
          <p:cNvPr id="5" name="Picture 4" descr="centiped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14" y="3328644"/>
            <a:ext cx="5667886" cy="149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80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ilobite3.jpg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" t="4176" r="5511" b="4818"/>
          <a:stretch/>
        </p:blipFill>
        <p:spPr>
          <a:xfrm>
            <a:off x="1424593" y="2920373"/>
            <a:ext cx="2162636" cy="2899879"/>
          </a:xfrm>
          <a:prstGeom prst="rect">
            <a:avLst/>
          </a:prstGeom>
        </p:spPr>
      </p:pic>
      <p:pic>
        <p:nvPicPr>
          <p:cNvPr id="6" name="Picture 5" descr="trilobite2.jpg"/>
          <p:cNvPicPr>
            <a:picLocks noChangeAspect="1"/>
          </p:cNvPicPr>
          <p:nvPr/>
        </p:nvPicPr>
        <p:blipFill rotWithShape="1">
          <a:blip r:embed="rId3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" t="4597" r="6001" b="4905"/>
          <a:stretch/>
        </p:blipFill>
        <p:spPr>
          <a:xfrm>
            <a:off x="5955829" y="919980"/>
            <a:ext cx="2093981" cy="2853117"/>
          </a:xfrm>
          <a:prstGeom prst="rect">
            <a:avLst/>
          </a:prstGeom>
        </p:spPr>
      </p:pic>
      <p:pic>
        <p:nvPicPr>
          <p:cNvPr id="4" name="Picture 3" descr="trilobite.jpg"/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" t="5756" r="2667" b="5322"/>
          <a:stretch/>
        </p:blipFill>
        <p:spPr>
          <a:xfrm>
            <a:off x="1064154" y="520282"/>
            <a:ext cx="4634219" cy="21598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Trilobites</a:t>
            </a:r>
            <a:br>
              <a:rPr lang="en-US" dirty="0" smtClean="0"/>
            </a:br>
            <a:r>
              <a:rPr lang="en-US" sz="2000" i="1" dirty="0" err="1" smtClean="0"/>
              <a:t>Trilobitomorpha</a:t>
            </a:r>
            <a:r>
              <a:rPr lang="en-US" sz="2000" dirty="0" smtClean="0"/>
              <a:t> = </a:t>
            </a:r>
            <a:r>
              <a:rPr lang="en-US" sz="2000" i="1" dirty="0" smtClean="0"/>
              <a:t>tri</a:t>
            </a:r>
            <a:r>
              <a:rPr lang="en-US" sz="2000" dirty="0" smtClean="0"/>
              <a:t> “three” + </a:t>
            </a:r>
            <a:r>
              <a:rPr lang="en-US" sz="2000" i="1" dirty="0" smtClean="0"/>
              <a:t>lobos</a:t>
            </a:r>
            <a:r>
              <a:rPr lang="en-US" sz="2000" dirty="0" smtClean="0"/>
              <a:t> “lobe” + </a:t>
            </a:r>
            <a:r>
              <a:rPr lang="en-US" sz="2000" i="1" dirty="0" err="1" smtClean="0"/>
              <a:t>morphi</a:t>
            </a:r>
            <a:r>
              <a:rPr lang="en-US" sz="2000" dirty="0" smtClean="0"/>
              <a:t> “shape” = “three lobe shape”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A</a:t>
            </a:r>
            <a:r>
              <a:rPr lang="en-US" sz="2000" dirty="0" smtClean="0"/>
              <a:t>n extinct group of arthropods. </a:t>
            </a:r>
          </a:p>
          <a:p>
            <a:pPr marL="0" indent="0">
              <a:buNone/>
            </a:pPr>
            <a:r>
              <a:rPr lang="en-US" sz="2000" dirty="0" smtClean="0"/>
              <a:t>The last trilobites went extinct about 245 million years ago, but they are well represented by the fossil record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/>
              <a:t>A</a:t>
            </a:r>
            <a:r>
              <a:rPr lang="en-US" sz="2000" dirty="0" smtClean="0"/>
              <a:t> body built from a cephalon, thorax, and pygidium.</a:t>
            </a:r>
          </a:p>
          <a:p>
            <a:r>
              <a:rPr lang="en-US" sz="2000" dirty="0" smtClean="0"/>
              <a:t>A body divided into three lobes, running from head to tail.</a:t>
            </a:r>
          </a:p>
          <a:p>
            <a:r>
              <a:rPr lang="en-US" sz="2000" dirty="0"/>
              <a:t>O</a:t>
            </a:r>
            <a:r>
              <a:rPr lang="en-US" sz="2000" dirty="0" smtClean="0"/>
              <a:t>ne pair of antennae.</a:t>
            </a:r>
            <a:endParaRPr lang="en-US" sz="2000" dirty="0"/>
          </a:p>
        </p:txBody>
      </p:sp>
      <p:pic>
        <p:nvPicPr>
          <p:cNvPr id="7" name="Picture 6" descr="trilobite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69" y="4013353"/>
            <a:ext cx="3745628" cy="238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28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3870</TotalTime>
  <Words>1586</Words>
  <Application>Microsoft Macintosh PowerPoint</Application>
  <PresentationFormat>On-screen Show (4:3)</PresentationFormat>
  <Paragraphs>221</Paragraphs>
  <Slides>22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INTRODUCTION</vt:lpstr>
      <vt:lpstr>HABITAT AND DISTRIBUTION</vt:lpstr>
      <vt:lpstr>HABITAT AND DISTRIBUTION</vt:lpstr>
      <vt:lpstr>ECOLOGICAL NICHES</vt:lpstr>
      <vt:lpstr>ECOLOGICAL NICHES</vt:lpstr>
      <vt:lpstr>THE FIVE BRANCHES (SUBPHYLUM) OF THE  ARTHROPOD (PHYLUM) TREE</vt:lpstr>
      <vt:lpstr>Myriapods Myriapoda = mūrias “ten-thousand” + poda “foot” = “ten-thousand footed” </vt:lpstr>
      <vt:lpstr>Trilobites Trilobitomorpha = tri “three” + lobos “lobe” + morphi “shape” = “three lobe shape”</vt:lpstr>
      <vt:lpstr>Chelicerates Chelicerata = “claw-horn”</vt:lpstr>
      <vt:lpstr>Crustaceans Crūstacea = “crusty shaped”</vt:lpstr>
      <vt:lpstr>Hexapods / Insects Hexapoda = “six legs” / Insecta = “insects”</vt:lpstr>
      <vt:lpstr>SCIENTIFIC CLASSIFICATION (examples)</vt:lpstr>
      <vt:lpstr>SCIENTIFIC CLASSIFICATION (examples)</vt:lpstr>
      <vt:lpstr>INHERITED CHARACTERISTICS</vt:lpstr>
      <vt:lpstr>Bilateral Symmetry</vt:lpstr>
      <vt:lpstr>Segmented Body</vt:lpstr>
      <vt:lpstr>Hard Exoskeleton (external skeleton)</vt:lpstr>
      <vt:lpstr>Jointed Legs / Appendages</vt:lpstr>
      <vt:lpstr>Many Pairs of Limbs</vt:lpstr>
      <vt:lpstr>PowerPoint Presentation</vt:lpstr>
      <vt:lpstr>QUIZ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Kho</dc:creator>
  <cp:lastModifiedBy>Melissa Kho</cp:lastModifiedBy>
  <cp:revision>68</cp:revision>
  <dcterms:created xsi:type="dcterms:W3CDTF">2018-08-03T03:09:03Z</dcterms:created>
  <dcterms:modified xsi:type="dcterms:W3CDTF">2018-08-06T11:29:56Z</dcterms:modified>
</cp:coreProperties>
</file>