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3" r:id="rId6"/>
    <p:sldId id="260" r:id="rId7"/>
    <p:sldId id="264" r:id="rId8"/>
    <p:sldId id="262" r:id="rId9"/>
    <p:sldId id="268" r:id="rId10"/>
    <p:sldId id="271" r:id="rId11"/>
    <p:sldId id="27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79768"/>
  </p:normalViewPr>
  <p:slideViewPr>
    <p:cSldViewPr snapToGrid="0" snapToObjects="1">
      <p:cViewPr varScale="1">
        <p:scale>
          <a:sx n="74" d="100"/>
          <a:sy n="74" d="100"/>
        </p:scale>
        <p:origin x="148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9A743F-F741-354F-84F8-D3E1F7AC86A9}" type="datetimeFigureOut">
              <a:rPr lang="en-US" smtClean="0"/>
              <a:t>8/9/18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61BCDF-2848-544D-BEE1-1B8720A56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922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1BCDF-2848-544D-BEE1-1B8720A56C5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24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D" dirty="0"/>
              <a:t>(for example: an apple) When the apple gets bigger, it sheds it's protective layer then grows into a fruit.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1BCDF-2848-544D-BEE1-1B8720A56C5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2140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D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Cambium (cells between xylem and phloem that can produce more vascular tissue)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D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Fruits (seed together with a fruit wall developed from the ovary wall)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D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Ovules (contains a female gamete and develops into a seed after fertilization)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D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Pollen (small structures containing male gametes that are dispersed)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D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Seeds (dispersible unit consisting of an embryo plant and food reserves, inside a seed coat)</a:t>
            </a:r>
            <a:br>
              <a:rPr lang="en-ID" dirty="0"/>
            </a:br>
            <a:r>
              <a:rPr lang="en-ID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Vascular tissue (tissues with tubular structures used for transport within the plant)</a:t>
            </a:r>
          </a:p>
          <a:p>
            <a:r>
              <a:rPr lang="en-ID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Vegetative organs (parts of the plant concerned with growth rather than reproduction)</a:t>
            </a:r>
            <a:endParaRPr lang="en-ID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1BCDF-2848-544D-BEE1-1B8720A56C5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558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8FA1E-3707-EF48-86D9-B76F8A4EC1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A1709E-30AE-5642-A612-F1D96863C1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5FEA1B-D73F-AB4E-9019-546F0ACB0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955F1-9939-D841-B461-5CD02AF45082}" type="datetimeFigureOut">
              <a:rPr lang="en-US" smtClean="0"/>
              <a:t>8/9/18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687252-F89B-A441-B1C6-8BBF4FC1A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2E0CC1-D627-D84F-A853-2E5EC9A79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9C73C-2070-7B4C-ADD8-23748C5B59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693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4498C-C76D-BD42-A337-FB8F5B175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4D03AF-30B2-6647-B8D4-7E13097984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6152F6-38F5-544C-826F-26215EE01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955F1-9939-D841-B461-5CD02AF45082}" type="datetimeFigureOut">
              <a:rPr lang="en-US" smtClean="0"/>
              <a:t>8/9/18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53AFBA-C5A2-A04E-B56A-4FFAFB4F3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DBA9B4-90C0-0D4D-A385-1D111A7C9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9C73C-2070-7B4C-ADD8-23748C5B59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545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6A92C3-3DA4-8E48-9731-8AF29CD970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323134-AAA8-BC4C-97EF-FA4420AE12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449C73-0B5B-134C-8DDF-485F3B44D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955F1-9939-D841-B461-5CD02AF45082}" type="datetimeFigureOut">
              <a:rPr lang="en-US" smtClean="0"/>
              <a:t>8/9/18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552919-EC09-6244-A016-02D2F4725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8A371E-DE1A-AC49-9CFD-B35583364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9C73C-2070-7B4C-ADD8-23748C5B59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61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7E766-9C49-B64A-97AB-4884CA776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F3B226-B783-B349-ADFD-3AD5860504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47FD4D-869B-764F-9290-3584D59AF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955F1-9939-D841-B461-5CD02AF45082}" type="datetimeFigureOut">
              <a:rPr lang="en-US" smtClean="0"/>
              <a:t>8/9/18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5B91FB-575B-3741-B845-929DDA139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441E31-B43C-3C4D-B7B2-708040B8D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9C73C-2070-7B4C-ADD8-23748C5B59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666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0DC8C-F19D-8A4D-BCC9-A5D193EDA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CCFE58-1905-E547-B500-C72DD79E19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5EE862-0509-0C46-962D-9B9E2206A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955F1-9939-D841-B461-5CD02AF45082}" type="datetimeFigureOut">
              <a:rPr lang="en-US" smtClean="0"/>
              <a:t>8/9/18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EBA69A-10C9-A549-AC1F-FF0BA6E4C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42B9FE-8A83-CF42-B062-AD9712FC5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9C73C-2070-7B4C-ADD8-23748C5B59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827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FE0B0-EB3B-3C42-A606-1D6581D7A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E5CBC0-8617-B941-A815-2EF724FAAD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527D37-4EC6-AF4C-A142-8E067466EC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438A0E-3513-5E4B-8620-9B7B6247F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955F1-9939-D841-B461-5CD02AF45082}" type="datetimeFigureOut">
              <a:rPr lang="en-US" smtClean="0"/>
              <a:t>8/9/18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924AD1-1D53-D848-8536-044D09DAD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CA8469-378E-2D46-A02B-DA1D28D1C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9C73C-2070-7B4C-ADD8-23748C5B59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173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3501A-31E0-304B-B3CD-0CC9E5451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402834-9F79-2946-B98E-38510120D9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FF0DB5-8A7C-7A4C-828F-E4F81C06EF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D68B92-D1C0-BF4D-9FD5-B7BDF71058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10FF41-6834-DA47-92C2-DFC1ACF6C9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CB8585A-E590-A34B-A368-4AD4213EA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955F1-9939-D841-B461-5CD02AF45082}" type="datetimeFigureOut">
              <a:rPr lang="en-US" smtClean="0"/>
              <a:t>8/9/18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CBC03F-876F-7940-A150-E1BF5E191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B2F824-6DFE-BA42-98DA-BB3E344BD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9C73C-2070-7B4C-ADD8-23748C5B59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165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08A77-5268-B14D-9754-BB5DE76CB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E7F2D8-161F-A548-8F84-672E21210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955F1-9939-D841-B461-5CD02AF45082}" type="datetimeFigureOut">
              <a:rPr lang="en-US" smtClean="0"/>
              <a:t>8/9/18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219D2D-C7FC-B34B-9701-84EED7DB0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03DCDB-B729-3B41-BE5A-B290D0F62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9C73C-2070-7B4C-ADD8-23748C5B59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810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7BAEE1-3FA5-B24C-978D-2E98898F0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955F1-9939-D841-B461-5CD02AF45082}" type="datetimeFigureOut">
              <a:rPr lang="en-US" smtClean="0"/>
              <a:t>8/9/18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C01D8F-40BE-FE46-A3E4-E6DD36AB0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1EB482-A454-3A4D-94EB-254F330B0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9C73C-2070-7B4C-ADD8-23748C5B59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630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D4AC0-FEE8-8047-8819-F2C0EEB9D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5972E2-1F1D-4E44-A731-6B70AA5F34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EE30CF-B1B5-8244-A9DF-2AD766F29D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9F2C82-C9F7-914C-97F3-C593075C8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955F1-9939-D841-B461-5CD02AF45082}" type="datetimeFigureOut">
              <a:rPr lang="en-US" smtClean="0"/>
              <a:t>8/9/18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558E1D-E75B-034D-83C6-BAB2C0A96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4DF709-1DF8-FE4A-9FD3-808630B36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9C73C-2070-7B4C-ADD8-23748C5B59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42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62549-2A62-E447-A3A0-DC2E0F5B3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0FCF33-1BFF-CD43-B734-0B4890E26A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7C7A00-B969-4140-9EBF-BADC3C07ED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4FE619-2F32-284F-B7DA-2223A820D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955F1-9939-D841-B461-5CD02AF45082}" type="datetimeFigureOut">
              <a:rPr lang="en-US" smtClean="0"/>
              <a:t>8/9/18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0C7FDC-23F2-6F4D-9260-13B2FFDD3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AC7173-00EF-0045-B403-BCB754413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9C73C-2070-7B4C-ADD8-23748C5B59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856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F6C8D7-8BEA-C145-A073-6CC84ECC9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36BD47-9C6C-3E46-B652-CAA1BA10EF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20D7AA-12C1-1643-94BC-96B7FA51B1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955F1-9939-D841-B461-5CD02AF45082}" type="datetimeFigureOut">
              <a:rPr lang="en-US" smtClean="0"/>
              <a:t>8/9/18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C4CB1A-DC55-F54A-963A-93579DC37E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F4E65-8D43-9C4E-9FA8-24CE143EDC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F9C73C-2070-7B4C-ADD8-23748C5B59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961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9B7A0-6607-7142-86A8-9B127ED365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ANGIOSPERMOPHYTA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D4FAE2-02D2-824F-A557-895EAA7B74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IB BIOLOGY YEAR 2</a:t>
            </a:r>
          </a:p>
          <a:p>
            <a:r>
              <a:rPr lang="en-US" dirty="0"/>
              <a:t>Carlston Sung</a:t>
            </a:r>
          </a:p>
        </p:txBody>
      </p:sp>
    </p:spTree>
    <p:extLst>
      <p:ext uri="{BB962C8B-B14F-4D97-AF65-F5344CB8AC3E}">
        <p14:creationId xmlns:p14="http://schemas.microsoft.com/office/powerpoint/2010/main" val="33112317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EA150-8905-8C4A-B284-1827F5090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48" y="365124"/>
            <a:ext cx="8748381" cy="1325563"/>
          </a:xfrm>
        </p:spPr>
        <p:txBody>
          <a:bodyPr/>
          <a:lstStyle/>
          <a:p>
            <a:r>
              <a:rPr lang="en-US" dirty="0" err="1"/>
              <a:t>Ceratophyllum</a:t>
            </a:r>
            <a:r>
              <a:rPr lang="en-US" dirty="0"/>
              <a:t> </a:t>
            </a:r>
            <a:r>
              <a:rPr lang="en-US" dirty="0" err="1"/>
              <a:t>submersum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656DA3-E7BE-EE41-8351-12842EAE75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48" y="1384754"/>
            <a:ext cx="6811737" cy="4351338"/>
          </a:xfrm>
        </p:spPr>
        <p:txBody>
          <a:bodyPr>
            <a:normAutofit/>
          </a:bodyPr>
          <a:lstStyle/>
          <a:p>
            <a:r>
              <a:rPr lang="en-US" dirty="0"/>
              <a:t>Domain: Eukaryote</a:t>
            </a:r>
          </a:p>
          <a:p>
            <a:r>
              <a:rPr lang="en-US" dirty="0"/>
              <a:t>Kingdom: Plantae</a:t>
            </a:r>
          </a:p>
          <a:p>
            <a:r>
              <a:rPr lang="en-US" dirty="0"/>
              <a:t>Phylum: </a:t>
            </a:r>
            <a:r>
              <a:rPr lang="en-US" dirty="0" err="1"/>
              <a:t>Angiospermae</a:t>
            </a:r>
            <a:endParaRPr lang="en-US" dirty="0"/>
          </a:p>
          <a:p>
            <a:r>
              <a:rPr lang="en-US" dirty="0"/>
              <a:t>Class: Core Angiosperms</a:t>
            </a:r>
          </a:p>
          <a:p>
            <a:r>
              <a:rPr lang="en-US" dirty="0"/>
              <a:t>Order: </a:t>
            </a:r>
            <a:r>
              <a:rPr lang="en-US" dirty="0" err="1"/>
              <a:t>Ceratophyllales</a:t>
            </a:r>
            <a:endParaRPr lang="en-US" dirty="0"/>
          </a:p>
          <a:p>
            <a:r>
              <a:rPr lang="en-US" dirty="0"/>
              <a:t>Family: </a:t>
            </a:r>
            <a:r>
              <a:rPr lang="en-US" dirty="0" err="1"/>
              <a:t>Ceratophyllaceae</a:t>
            </a:r>
            <a:endParaRPr lang="en-US" dirty="0"/>
          </a:p>
          <a:p>
            <a:r>
              <a:rPr lang="en-US" dirty="0"/>
              <a:t>Genus: </a:t>
            </a:r>
            <a:r>
              <a:rPr lang="en-US" dirty="0" err="1"/>
              <a:t>Ceratophyllum</a:t>
            </a:r>
            <a:endParaRPr lang="en-US" dirty="0"/>
          </a:p>
          <a:p>
            <a:r>
              <a:rPr lang="en-US" dirty="0"/>
              <a:t>Species: </a:t>
            </a:r>
            <a:r>
              <a:rPr lang="en-US" dirty="0" err="1"/>
              <a:t>Ceratophyllum</a:t>
            </a:r>
            <a:r>
              <a:rPr lang="en-US" dirty="0"/>
              <a:t> </a:t>
            </a:r>
            <a:r>
              <a:rPr lang="en-US" dirty="0" err="1"/>
              <a:t>submersum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0F826F4-1709-B747-A165-43821004F94D}"/>
              </a:ext>
            </a:extLst>
          </p:cNvPr>
          <p:cNvSpPr txBox="1">
            <a:spLocks/>
          </p:cNvSpPr>
          <p:nvPr/>
        </p:nvSpPr>
        <p:spPr>
          <a:xfrm>
            <a:off x="7799614" y="365125"/>
            <a:ext cx="273775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F16F3E-4335-DC47-B4EC-7BF0193DB0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2741" y="1798332"/>
            <a:ext cx="5299529" cy="383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0357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EA150-8905-8C4A-B284-1827F5090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48" y="365125"/>
            <a:ext cx="8748381" cy="1325563"/>
          </a:xfrm>
        </p:spPr>
        <p:txBody>
          <a:bodyPr/>
          <a:lstStyle/>
          <a:p>
            <a:r>
              <a:rPr lang="en-US" dirty="0"/>
              <a:t>B. </a:t>
            </a:r>
            <a:r>
              <a:rPr lang="en-US" dirty="0" err="1"/>
              <a:t>schreberi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656DA3-E7BE-EE41-8351-12842EAE75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48" y="1384754"/>
            <a:ext cx="6811737" cy="4351338"/>
          </a:xfrm>
        </p:spPr>
        <p:txBody>
          <a:bodyPr>
            <a:normAutofit/>
          </a:bodyPr>
          <a:lstStyle/>
          <a:p>
            <a:r>
              <a:rPr lang="en-US" dirty="0"/>
              <a:t>Domain: Eukaryote</a:t>
            </a:r>
          </a:p>
          <a:p>
            <a:r>
              <a:rPr lang="en-US" dirty="0"/>
              <a:t>Kingdom: Plantae</a:t>
            </a:r>
          </a:p>
          <a:p>
            <a:r>
              <a:rPr lang="en-US" dirty="0"/>
              <a:t>Phylum: </a:t>
            </a:r>
            <a:r>
              <a:rPr lang="en-US" dirty="0" err="1"/>
              <a:t>Angiospermae</a:t>
            </a:r>
            <a:endParaRPr lang="en-US" dirty="0"/>
          </a:p>
          <a:p>
            <a:r>
              <a:rPr lang="en-US" dirty="0"/>
              <a:t>Class: Core Angiosperms</a:t>
            </a:r>
          </a:p>
          <a:p>
            <a:r>
              <a:rPr lang="en-US" dirty="0"/>
              <a:t>Order: </a:t>
            </a:r>
            <a:r>
              <a:rPr lang="en-US" dirty="0" err="1"/>
              <a:t>Nymphaeales</a:t>
            </a:r>
            <a:endParaRPr lang="en-US" dirty="0"/>
          </a:p>
          <a:p>
            <a:r>
              <a:rPr lang="en-US" dirty="0"/>
              <a:t>Family: </a:t>
            </a:r>
            <a:r>
              <a:rPr lang="en-US" dirty="0" err="1"/>
              <a:t>Cabombaceae</a:t>
            </a:r>
            <a:endParaRPr lang="en-US" dirty="0"/>
          </a:p>
          <a:p>
            <a:r>
              <a:rPr lang="en-US" dirty="0"/>
              <a:t>Genus: </a:t>
            </a:r>
            <a:r>
              <a:rPr lang="en-US" dirty="0" err="1"/>
              <a:t>Barsenia</a:t>
            </a:r>
            <a:endParaRPr lang="en-US" dirty="0"/>
          </a:p>
          <a:p>
            <a:r>
              <a:rPr lang="en-US" dirty="0"/>
              <a:t>Species: B. </a:t>
            </a:r>
            <a:r>
              <a:rPr lang="en-US" dirty="0" err="1"/>
              <a:t>schreberi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0F826F4-1709-B747-A165-43821004F94D}"/>
              </a:ext>
            </a:extLst>
          </p:cNvPr>
          <p:cNvSpPr txBox="1">
            <a:spLocks/>
          </p:cNvSpPr>
          <p:nvPr/>
        </p:nvSpPr>
        <p:spPr>
          <a:xfrm>
            <a:off x="7799614" y="365125"/>
            <a:ext cx="273775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C56815-47B5-5741-B556-EC8FFC9EB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283" y="365125"/>
            <a:ext cx="4641049" cy="618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0838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9D3D6-2A08-B54C-A967-C9B2E28B9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Word Origin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899E73-7279-104C-A150-6913191A86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1214"/>
            <a:ext cx="10515600" cy="5078186"/>
          </a:xfrm>
        </p:spPr>
        <p:txBody>
          <a:bodyPr>
            <a:normAutofit fontScale="92500"/>
          </a:bodyPr>
          <a:lstStyle/>
          <a:p>
            <a:r>
              <a:rPr lang="en-ID" dirty="0" err="1"/>
              <a:t>Angiospermophyta</a:t>
            </a:r>
            <a:r>
              <a:rPr lang="en-ID" dirty="0"/>
              <a:t> (an-</a:t>
            </a:r>
            <a:r>
              <a:rPr lang="en-ID" dirty="0" err="1"/>
              <a:t>ghe</a:t>
            </a:r>
            <a:r>
              <a:rPr lang="en-ID" dirty="0"/>
              <a:t>-o-</a:t>
            </a:r>
            <a:r>
              <a:rPr lang="en-ID" dirty="0" err="1"/>
              <a:t>sper</a:t>
            </a:r>
            <a:r>
              <a:rPr lang="en-ID" dirty="0"/>
              <a:t>-MA-fa-ta) is made of three Greek roots that mean a box (</a:t>
            </a:r>
            <a:r>
              <a:rPr lang="en-ID" dirty="0" err="1"/>
              <a:t>angos</a:t>
            </a:r>
            <a:r>
              <a:rPr lang="en-ID" dirty="0"/>
              <a:t> -</a:t>
            </a:r>
            <a:r>
              <a:rPr lang="el-GR" dirty="0" err="1"/>
              <a:t>ανγοσ</a:t>
            </a:r>
            <a:r>
              <a:rPr lang="el-GR" dirty="0"/>
              <a:t>); </a:t>
            </a:r>
            <a:r>
              <a:rPr lang="en-ID" dirty="0"/>
              <a:t>seed (</a:t>
            </a:r>
            <a:r>
              <a:rPr lang="en-ID" dirty="0" err="1"/>
              <a:t>sperma</a:t>
            </a:r>
            <a:r>
              <a:rPr lang="en-ID" dirty="0"/>
              <a:t> -</a:t>
            </a:r>
            <a:r>
              <a:rPr lang="el-GR" dirty="0"/>
              <a:t>σπέρμα); </a:t>
            </a:r>
            <a:r>
              <a:rPr lang="en-ID" dirty="0"/>
              <a:t>and plant (</a:t>
            </a:r>
            <a:r>
              <a:rPr lang="en-ID" dirty="0" err="1"/>
              <a:t>phyto</a:t>
            </a:r>
            <a:r>
              <a:rPr lang="en-ID" dirty="0"/>
              <a:t> -</a:t>
            </a:r>
            <a:r>
              <a:rPr lang="el-GR" dirty="0"/>
              <a:t>φυτό).   </a:t>
            </a:r>
            <a:r>
              <a:rPr lang="en-ID" dirty="0"/>
              <a:t>The reference is to the enclosed seeds of the flowering plants. </a:t>
            </a:r>
          </a:p>
          <a:p>
            <a:endParaRPr lang="en-ID" b="1" dirty="0"/>
          </a:p>
          <a:p>
            <a:r>
              <a:rPr lang="en-ID" dirty="0"/>
              <a:t>The earliest reference to this phylum name is by Berry (1915), cited in Berry (1917), who claims that </a:t>
            </a:r>
            <a:r>
              <a:rPr lang="en-ID" dirty="0" err="1"/>
              <a:t>angio</a:t>
            </a:r>
            <a:r>
              <a:rPr lang="en-ID" dirty="0"/>
              <a:t> is an is a </a:t>
            </a:r>
            <a:r>
              <a:rPr lang="en-ID" dirty="0" err="1"/>
              <a:t>latinized</a:t>
            </a:r>
            <a:r>
              <a:rPr lang="en-ID" dirty="0"/>
              <a:t> form of </a:t>
            </a:r>
            <a:r>
              <a:rPr lang="en-ID" dirty="0" err="1"/>
              <a:t>aggeon</a:t>
            </a:r>
            <a:r>
              <a:rPr lang="en-ID" dirty="0"/>
              <a:t> (</a:t>
            </a:r>
            <a:r>
              <a:rPr lang="el-GR" dirty="0" err="1"/>
              <a:t>αγγειον</a:t>
            </a:r>
            <a:r>
              <a:rPr lang="el-GR" dirty="0"/>
              <a:t> =</a:t>
            </a:r>
            <a:r>
              <a:rPr lang="en-US" dirty="0"/>
              <a:t> </a:t>
            </a:r>
            <a:r>
              <a:rPr lang="en-ID" dirty="0"/>
              <a:t>receptacle).</a:t>
            </a:r>
            <a:endParaRPr lang="en-US" dirty="0"/>
          </a:p>
          <a:p>
            <a:endParaRPr lang="en-US" dirty="0"/>
          </a:p>
          <a:p>
            <a:r>
              <a:rPr lang="en-ID" b="1" dirty="0"/>
              <a:t>Angiosperms </a:t>
            </a:r>
            <a:r>
              <a:rPr lang="en-ID" dirty="0"/>
              <a:t>are also called </a:t>
            </a:r>
            <a:r>
              <a:rPr lang="en-ID" b="1" dirty="0"/>
              <a:t>flowering plants </a:t>
            </a:r>
            <a:r>
              <a:rPr lang="en-ID" dirty="0"/>
              <a:t>that have seeds that are enclosed within an ovary (usually a fruit), while gymnosperms have no flowers or fruits, and have unenclosed or “naked” seeds on the surface of scales or leaves. Gymnosperm seeds are often configured as cones.</a:t>
            </a:r>
          </a:p>
        </p:txBody>
      </p:sp>
    </p:spTree>
    <p:extLst>
      <p:ext uri="{BB962C8B-B14F-4D97-AF65-F5344CB8AC3E}">
        <p14:creationId xmlns:p14="http://schemas.microsoft.com/office/powerpoint/2010/main" val="9609361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8E01C-A912-B046-9279-A856D679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</a:t>
            </a:r>
            <a:r>
              <a:rPr lang="en-US" dirty="0" err="1"/>
              <a:t>Angiospermophyta</a:t>
            </a:r>
            <a:r>
              <a:rPr lang="en-US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D63C81-0B4C-094E-8563-D3DF6FD321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ID" dirty="0"/>
              <a:t>A plant having its seeds enclosed in an ovary</a:t>
            </a:r>
          </a:p>
          <a:p>
            <a:pPr lvl="1"/>
            <a:r>
              <a:rPr lang="en-ID" dirty="0"/>
              <a:t>Flower producing plant</a:t>
            </a:r>
          </a:p>
          <a:p>
            <a:r>
              <a:rPr lang="en-ID" dirty="0"/>
              <a:t>Producing these flowers is an effective method of sexual reproduction because flowers contain both male and female organs. </a:t>
            </a:r>
          </a:p>
          <a:p>
            <a:r>
              <a:rPr lang="en-ID" dirty="0"/>
              <a:t>The transportation of pollen to other flowers of the same species is done by the colour, smell and taste of the flower. </a:t>
            </a:r>
          </a:p>
          <a:p>
            <a:r>
              <a:rPr lang="en-ID" dirty="0"/>
              <a:t>The transportation of pollen can very easy. It can attach itself to the body of an animal when it walks by the flower, or be carried by the wind. </a:t>
            </a:r>
          </a:p>
          <a:p>
            <a:r>
              <a:rPr lang="en-ID" dirty="0"/>
              <a:t>When it reaches another flower, the seeds are fertilized and then start to develop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28FBAA-EFC1-A04F-B633-61F4F02640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6107" y="80252"/>
            <a:ext cx="3692160" cy="2480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8877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8ED2B-BE13-0043-83A6-25370AB2D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Characteristics of a </a:t>
            </a:r>
            <a:r>
              <a:rPr lang="en-US" dirty="0" err="1"/>
              <a:t>Angiospermophyta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5F3AE3-F2AC-0748-8141-6444F09E32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ID" b="1" dirty="0"/>
              <a:t>Cambium: </a:t>
            </a:r>
            <a:r>
              <a:rPr lang="en-ID" dirty="0"/>
              <a:t>Present in most angiosperms, allowing secondary thickening of stems and roots and development of plants into trees and shrubs.</a:t>
            </a:r>
          </a:p>
          <a:p>
            <a:r>
              <a:rPr lang="en-ID" b="1" dirty="0"/>
              <a:t>Fruits:</a:t>
            </a:r>
            <a:r>
              <a:rPr lang="en-ID" dirty="0"/>
              <a:t> Fruits produced for dispersal of seeds by mechanical, wind or animal methods.</a:t>
            </a:r>
          </a:p>
          <a:p>
            <a:r>
              <a:rPr lang="en-ID" b="1" dirty="0"/>
              <a:t>Ovules: </a:t>
            </a:r>
            <a:r>
              <a:rPr lang="en-ID" dirty="0"/>
              <a:t>Ovules are enclosed inside ovaries in flowers.</a:t>
            </a:r>
          </a:p>
          <a:p>
            <a:r>
              <a:rPr lang="en-ID" b="1" dirty="0"/>
              <a:t>Pollen: </a:t>
            </a:r>
            <a:r>
              <a:rPr lang="en-ID" dirty="0"/>
              <a:t>Pollen is produced by anthers in flowers.</a:t>
            </a:r>
          </a:p>
          <a:p>
            <a:r>
              <a:rPr lang="en-ID" b="1" dirty="0"/>
              <a:t>Seeds: </a:t>
            </a:r>
            <a:r>
              <a:rPr lang="en-ID" dirty="0"/>
              <a:t>Seeds are produced and dispersed.</a:t>
            </a:r>
          </a:p>
          <a:p>
            <a:r>
              <a:rPr lang="en-US" b="1" dirty="0"/>
              <a:t>Vascular tissue: </a:t>
            </a:r>
            <a:r>
              <a:rPr lang="en-ID" dirty="0"/>
              <a:t>Xylem and phloem are both present.</a:t>
            </a:r>
          </a:p>
          <a:p>
            <a:r>
              <a:rPr lang="en-ID" b="1" dirty="0"/>
              <a:t>Vegetative organs: </a:t>
            </a:r>
            <a:r>
              <a:rPr lang="en-ID" dirty="0"/>
              <a:t>Roots, stems and leaves are usually present.</a:t>
            </a:r>
            <a:endParaRPr lang="en-US" dirty="0"/>
          </a:p>
          <a:p>
            <a:endParaRPr lang="en-US" dirty="0"/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83BFFF26-95B8-7643-8754-CB95AB05A9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6528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4854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DB6FC-BA18-EE44-9B67-C348B3162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Sporophyte vs Gametophyte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9A59E4-189F-2145-9724-4843A5E854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Sporophytes:</a:t>
            </a:r>
          </a:p>
          <a:p>
            <a:pPr lvl="1"/>
            <a:r>
              <a:rPr lang="en-US" dirty="0"/>
              <a:t>Independent plant with diploid chromosome number</a:t>
            </a:r>
          </a:p>
          <a:p>
            <a:pPr lvl="1"/>
            <a:r>
              <a:rPr lang="en-US" dirty="0"/>
              <a:t>Preproduces by spores that give rise to gametophyte</a:t>
            </a:r>
          </a:p>
          <a:p>
            <a:pPr lvl="1"/>
            <a:r>
              <a:rPr lang="en-US" dirty="0"/>
              <a:t>Performs vegetative and sexual reproduction</a:t>
            </a:r>
          </a:p>
          <a:p>
            <a:r>
              <a:rPr lang="en-US" dirty="0"/>
              <a:t>Gametophyte</a:t>
            </a:r>
          </a:p>
          <a:p>
            <a:pPr lvl="1"/>
            <a:r>
              <a:rPr lang="en-US" dirty="0"/>
              <a:t>Independent plant with haploid chromosome number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3258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CA236-8256-A349-BD43-0324ED993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1483"/>
            <a:ext cx="10515600" cy="1325563"/>
          </a:xfrm>
        </p:spPr>
        <p:txBody>
          <a:bodyPr/>
          <a:lstStyle/>
          <a:p>
            <a:r>
              <a:rPr lang="en-US" dirty="0"/>
              <a:t>Diagram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6C82BD-3BA6-934A-B0EB-209B7D25D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9838" y="453984"/>
            <a:ext cx="4652162" cy="6215289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4D335F0-3468-DE4F-A5C5-DD37248AD7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762164"/>
            <a:ext cx="7746196" cy="39763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A07CBE-1E08-B34D-9576-52580F91E624}"/>
              </a:ext>
            </a:extLst>
          </p:cNvPr>
          <p:cNvSpPr txBox="1"/>
          <p:nvPr/>
        </p:nvSpPr>
        <p:spPr>
          <a:xfrm>
            <a:off x="9388928" y="269318"/>
            <a:ext cx="1714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Anatomy</a:t>
            </a:r>
          </a:p>
        </p:txBody>
      </p:sp>
    </p:spTree>
    <p:extLst>
      <p:ext uri="{BB962C8B-B14F-4D97-AF65-F5344CB8AC3E}">
        <p14:creationId xmlns:p14="http://schemas.microsoft.com/office/powerpoint/2010/main" val="32373358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0E033-0AF2-CE49-B0F7-96DDFB8A6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Reproduction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CE3F2E-F9AC-1848-A521-43F06D57A8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2720"/>
            <a:ext cx="10515600" cy="4351338"/>
          </a:xfrm>
        </p:spPr>
        <p:txBody>
          <a:bodyPr/>
          <a:lstStyle/>
          <a:p>
            <a:r>
              <a:rPr lang="en-US" dirty="0"/>
              <a:t>Fertilization and embryogenesis</a:t>
            </a:r>
          </a:p>
          <a:p>
            <a:r>
              <a:rPr lang="en-US" dirty="0"/>
              <a:t>Fruit and Seed</a:t>
            </a:r>
          </a:p>
          <a:p>
            <a:r>
              <a:rPr lang="en-US" dirty="0"/>
              <a:t>Meiosis</a:t>
            </a:r>
          </a:p>
          <a:p>
            <a:r>
              <a:rPr lang="en-US" dirty="0"/>
              <a:t>Apomixis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1EDD6C-65B1-0448-B906-11A67B398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2301" y="2156553"/>
            <a:ext cx="4088214" cy="47014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D7434C-ADFB-304A-AEA1-7477009D62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486" y="4425041"/>
            <a:ext cx="2921000" cy="21907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17BE51-D84E-1143-8F4E-138D34A23F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7443" y="459064"/>
            <a:ext cx="3804557" cy="65755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EAEE0F-7235-104C-A9F2-1DDFF989DF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7204" y="344622"/>
            <a:ext cx="2090882" cy="20843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C5A35D5-3E3C-2145-B172-219AA38F85AE}"/>
              </a:ext>
            </a:extLst>
          </p:cNvPr>
          <p:cNvSpPr txBox="1"/>
          <p:nvPr/>
        </p:nvSpPr>
        <p:spPr>
          <a:xfrm>
            <a:off x="9388928" y="269318"/>
            <a:ext cx="1714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Meiosis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26AE39-EDF6-3D4B-A644-4CE171EA4ADD}"/>
              </a:ext>
            </a:extLst>
          </p:cNvPr>
          <p:cNvSpPr txBox="1"/>
          <p:nvPr/>
        </p:nvSpPr>
        <p:spPr>
          <a:xfrm>
            <a:off x="6523265" y="45522"/>
            <a:ext cx="1714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Apomixis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9CAAEA-A59F-7446-B1F8-A85E889562BF}"/>
              </a:ext>
            </a:extLst>
          </p:cNvPr>
          <p:cNvSpPr txBox="1"/>
          <p:nvPr/>
        </p:nvSpPr>
        <p:spPr>
          <a:xfrm>
            <a:off x="3312888" y="6262913"/>
            <a:ext cx="1406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Fertilization and Embryogenesis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E08AF2-B2C1-A545-99FF-2B1FE58C2245}"/>
              </a:ext>
            </a:extLst>
          </p:cNvPr>
          <p:cNvSpPr txBox="1"/>
          <p:nvPr/>
        </p:nvSpPr>
        <p:spPr>
          <a:xfrm>
            <a:off x="842736" y="4055709"/>
            <a:ext cx="1714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Fruit and Seed</a:t>
            </a:r>
          </a:p>
        </p:txBody>
      </p:sp>
    </p:spTree>
    <p:extLst>
      <p:ext uri="{BB962C8B-B14F-4D97-AF65-F5344CB8AC3E}">
        <p14:creationId xmlns:p14="http://schemas.microsoft.com/office/powerpoint/2010/main" val="31163841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BA144-F425-CA41-877F-00C44ABAC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Taxonomy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F8BB10-4EBB-074E-ACC2-DAFC6AA463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Domain: Eukaryote</a:t>
            </a:r>
          </a:p>
          <a:p>
            <a:r>
              <a:rPr lang="en-US" dirty="0"/>
              <a:t>Kingdom: Plantae</a:t>
            </a:r>
          </a:p>
          <a:p>
            <a:r>
              <a:rPr lang="en-US" dirty="0"/>
              <a:t>Phylum: </a:t>
            </a:r>
            <a:r>
              <a:rPr lang="en-US" dirty="0" err="1"/>
              <a:t>Angiospermae</a:t>
            </a:r>
            <a:endParaRPr lang="en-US" dirty="0"/>
          </a:p>
          <a:p>
            <a:r>
              <a:rPr lang="en-US" dirty="0"/>
              <a:t>2 Classes: </a:t>
            </a:r>
          </a:p>
          <a:p>
            <a:pPr lvl="1"/>
            <a:r>
              <a:rPr lang="en-US" dirty="0"/>
              <a:t>Basal Angiosperms</a:t>
            </a:r>
          </a:p>
          <a:p>
            <a:pPr lvl="2"/>
            <a:r>
              <a:rPr lang="en-US" dirty="0" err="1"/>
              <a:t>Amborella</a:t>
            </a:r>
            <a:endParaRPr lang="en-US" dirty="0"/>
          </a:p>
          <a:p>
            <a:pPr lvl="2"/>
            <a:r>
              <a:rPr lang="en-US" dirty="0" err="1"/>
              <a:t>Nymphaealas</a:t>
            </a:r>
            <a:endParaRPr lang="en-US" dirty="0"/>
          </a:p>
          <a:p>
            <a:pPr lvl="2"/>
            <a:r>
              <a:rPr lang="en-US" dirty="0" err="1"/>
              <a:t>Austrobaileyales</a:t>
            </a:r>
            <a:endParaRPr lang="en-US" dirty="0"/>
          </a:p>
          <a:p>
            <a:pPr lvl="1"/>
            <a:r>
              <a:rPr lang="en-US" dirty="0"/>
              <a:t>Core Angiosperms</a:t>
            </a:r>
          </a:p>
          <a:p>
            <a:pPr lvl="2"/>
            <a:r>
              <a:rPr lang="en-US" dirty="0"/>
              <a:t>Chloranthales</a:t>
            </a:r>
          </a:p>
          <a:p>
            <a:pPr lvl="2"/>
            <a:r>
              <a:rPr lang="en-US" dirty="0"/>
              <a:t>Magnoliids</a:t>
            </a:r>
          </a:p>
          <a:p>
            <a:pPr lvl="2"/>
            <a:r>
              <a:rPr lang="en-US" dirty="0"/>
              <a:t>Monocots</a:t>
            </a:r>
          </a:p>
          <a:p>
            <a:pPr lvl="2"/>
            <a:r>
              <a:rPr lang="en-US" dirty="0" err="1"/>
              <a:t>Ceratophyllum</a:t>
            </a:r>
            <a:endParaRPr lang="en-US" dirty="0"/>
          </a:p>
          <a:p>
            <a:pPr lvl="2"/>
            <a:r>
              <a:rPr lang="en-US" dirty="0"/>
              <a:t>Eudicots</a:t>
            </a:r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DF2FAB6B-B78C-FD4E-B1CB-0D6FD21DF58F}"/>
              </a:ext>
            </a:extLst>
          </p:cNvPr>
          <p:cNvSpPr/>
          <p:nvPr/>
        </p:nvSpPr>
        <p:spPr>
          <a:xfrm>
            <a:off x="3624943" y="3608614"/>
            <a:ext cx="179614" cy="66947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37A7DEF3-CF0D-D940-A266-BD92A968B5C8}"/>
              </a:ext>
            </a:extLst>
          </p:cNvPr>
          <p:cNvSpPr/>
          <p:nvPr/>
        </p:nvSpPr>
        <p:spPr>
          <a:xfrm>
            <a:off x="3638549" y="4558052"/>
            <a:ext cx="166007" cy="132023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4C6CC31D-7BED-DA48-8466-04B6A4097657}"/>
              </a:ext>
            </a:extLst>
          </p:cNvPr>
          <p:cNvSpPr/>
          <p:nvPr/>
        </p:nvSpPr>
        <p:spPr>
          <a:xfrm>
            <a:off x="4054929" y="3943349"/>
            <a:ext cx="435428" cy="1298121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7F1A5C-32A5-8148-A509-9BA7743D49B6}"/>
              </a:ext>
            </a:extLst>
          </p:cNvPr>
          <p:cNvSpPr/>
          <p:nvPr/>
        </p:nvSpPr>
        <p:spPr>
          <a:xfrm>
            <a:off x="4490357" y="4361576"/>
            <a:ext cx="1676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8 Orders</a:t>
            </a:r>
          </a:p>
        </p:txBody>
      </p:sp>
    </p:spTree>
    <p:extLst>
      <p:ext uri="{BB962C8B-B14F-4D97-AF65-F5344CB8AC3E}">
        <p14:creationId xmlns:p14="http://schemas.microsoft.com/office/powerpoint/2010/main" val="12735023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EA150-8905-8C4A-B284-1827F5090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49" y="365125"/>
            <a:ext cx="3627665" cy="1325563"/>
          </a:xfrm>
        </p:spPr>
        <p:txBody>
          <a:bodyPr/>
          <a:lstStyle/>
          <a:p>
            <a:r>
              <a:rPr lang="en-US" dirty="0"/>
              <a:t>A. </a:t>
            </a:r>
            <a:r>
              <a:rPr lang="en-US" dirty="0" err="1"/>
              <a:t>trichopoda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656DA3-E7BE-EE41-8351-12842EAE75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49" y="1384754"/>
            <a:ext cx="4648200" cy="4351338"/>
          </a:xfrm>
        </p:spPr>
        <p:txBody>
          <a:bodyPr>
            <a:normAutofit/>
          </a:bodyPr>
          <a:lstStyle/>
          <a:p>
            <a:r>
              <a:rPr lang="en-US" dirty="0"/>
              <a:t>Domain: Eukaryote</a:t>
            </a:r>
          </a:p>
          <a:p>
            <a:r>
              <a:rPr lang="en-US" dirty="0"/>
              <a:t>Kingdom: Plantae</a:t>
            </a:r>
          </a:p>
          <a:p>
            <a:r>
              <a:rPr lang="en-US" dirty="0"/>
              <a:t>Phylum: </a:t>
            </a:r>
            <a:r>
              <a:rPr lang="en-US" dirty="0" err="1"/>
              <a:t>Angiospermae</a:t>
            </a:r>
            <a:endParaRPr lang="en-US" dirty="0"/>
          </a:p>
          <a:p>
            <a:r>
              <a:rPr lang="en-US" dirty="0"/>
              <a:t>Class: Basal Angiosperms</a:t>
            </a:r>
          </a:p>
          <a:p>
            <a:r>
              <a:rPr lang="en-US" dirty="0"/>
              <a:t>Order: </a:t>
            </a:r>
            <a:r>
              <a:rPr lang="en-US" dirty="0" err="1"/>
              <a:t>Amborella</a:t>
            </a:r>
            <a:endParaRPr lang="en-US" dirty="0"/>
          </a:p>
          <a:p>
            <a:r>
              <a:rPr lang="en-US" dirty="0"/>
              <a:t>Family: </a:t>
            </a:r>
            <a:r>
              <a:rPr lang="en-US" dirty="0" err="1"/>
              <a:t>Amborellaceae</a:t>
            </a:r>
            <a:endParaRPr lang="en-US" dirty="0"/>
          </a:p>
          <a:p>
            <a:r>
              <a:rPr lang="en-US" dirty="0"/>
              <a:t>Genus: </a:t>
            </a:r>
            <a:r>
              <a:rPr lang="en-US" dirty="0" err="1"/>
              <a:t>Amborella</a:t>
            </a:r>
            <a:endParaRPr lang="en-US" dirty="0"/>
          </a:p>
          <a:p>
            <a:r>
              <a:rPr lang="en-US" dirty="0"/>
              <a:t>Species: A. </a:t>
            </a:r>
            <a:r>
              <a:rPr lang="en-US" dirty="0" err="1"/>
              <a:t>trichopoda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0F826F4-1709-B747-A165-43821004F94D}"/>
              </a:ext>
            </a:extLst>
          </p:cNvPr>
          <p:cNvSpPr txBox="1">
            <a:spLocks/>
          </p:cNvSpPr>
          <p:nvPr/>
        </p:nvSpPr>
        <p:spPr>
          <a:xfrm>
            <a:off x="7799614" y="365125"/>
            <a:ext cx="273775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A02849A-93EB-6D43-879D-53BD01146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2699" y="1027906"/>
            <a:ext cx="6467929" cy="485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1420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7350</TotalTime>
  <Words>402</Words>
  <Application>Microsoft Macintosh PowerPoint</Application>
  <PresentationFormat>Widescreen</PresentationFormat>
  <Paragraphs>96</Paragraphs>
  <Slides>11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ANGIOSPERMOPHYTA</vt:lpstr>
      <vt:lpstr>Word Origin</vt:lpstr>
      <vt:lpstr>What is Angiospermophyta?</vt:lpstr>
      <vt:lpstr>Characteristics of a Angiospermophyta</vt:lpstr>
      <vt:lpstr>Sporophyte vs Gametophyte</vt:lpstr>
      <vt:lpstr>Diagram </vt:lpstr>
      <vt:lpstr>Reproduction</vt:lpstr>
      <vt:lpstr>Taxonomy</vt:lpstr>
      <vt:lpstr>A. trichopoda</vt:lpstr>
      <vt:lpstr>Ceratophyllum submersum</vt:lpstr>
      <vt:lpstr>B. schreberi</vt:lpstr>
    </vt:vector>
  </TitlesOfParts>
  <Company/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ANGIOSPERMOPHYTA</dc:title>
  <dc:creator>Carlston Sung</dc:creator>
  <cp:lastModifiedBy>Carlston Sung</cp:lastModifiedBy>
  <cp:revision>22</cp:revision>
  <dcterms:created xsi:type="dcterms:W3CDTF">2018-08-03T07:16:15Z</dcterms:created>
  <dcterms:modified xsi:type="dcterms:W3CDTF">2018-08-09T13:50:59Z</dcterms:modified>
</cp:coreProperties>
</file>