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55"/>
  </p:notesMasterIdLst>
  <p:handoutMasterIdLst>
    <p:handoutMasterId r:id="rId56"/>
  </p:handoutMasterIdLst>
  <p:sldIdLst>
    <p:sldId id="256" r:id="rId2"/>
    <p:sldId id="351" r:id="rId3"/>
    <p:sldId id="354" r:id="rId4"/>
    <p:sldId id="315" r:id="rId5"/>
    <p:sldId id="310" r:id="rId6"/>
    <p:sldId id="374" r:id="rId7"/>
    <p:sldId id="333" r:id="rId8"/>
    <p:sldId id="334" r:id="rId9"/>
    <p:sldId id="332" r:id="rId10"/>
    <p:sldId id="372" r:id="rId11"/>
    <p:sldId id="373" r:id="rId12"/>
    <p:sldId id="339" r:id="rId13"/>
    <p:sldId id="320" r:id="rId14"/>
    <p:sldId id="342" r:id="rId15"/>
    <p:sldId id="321" r:id="rId16"/>
    <p:sldId id="355" r:id="rId17"/>
    <p:sldId id="360" r:id="rId18"/>
    <p:sldId id="340" r:id="rId19"/>
    <p:sldId id="357" r:id="rId20"/>
    <p:sldId id="358" r:id="rId21"/>
    <p:sldId id="371" r:id="rId22"/>
    <p:sldId id="341" r:id="rId23"/>
    <p:sldId id="356" r:id="rId24"/>
    <p:sldId id="322" r:id="rId25"/>
    <p:sldId id="369" r:id="rId26"/>
    <p:sldId id="370" r:id="rId27"/>
    <p:sldId id="359" r:id="rId28"/>
    <p:sldId id="323" r:id="rId29"/>
    <p:sldId id="345" r:id="rId30"/>
    <p:sldId id="377" r:id="rId31"/>
    <p:sldId id="384" r:id="rId32"/>
    <p:sldId id="343" r:id="rId33"/>
    <p:sldId id="344" r:id="rId34"/>
    <p:sldId id="346" r:id="rId35"/>
    <p:sldId id="324" r:id="rId36"/>
    <p:sldId id="325" r:id="rId37"/>
    <p:sldId id="326" r:id="rId38"/>
    <p:sldId id="349" r:id="rId39"/>
    <p:sldId id="375" r:id="rId40"/>
    <p:sldId id="376" r:id="rId41"/>
    <p:sldId id="362" r:id="rId42"/>
    <p:sldId id="381" r:id="rId43"/>
    <p:sldId id="382" r:id="rId44"/>
    <p:sldId id="383" r:id="rId45"/>
    <p:sldId id="366" r:id="rId46"/>
    <p:sldId id="328" r:id="rId47"/>
    <p:sldId id="379" r:id="rId48"/>
    <p:sldId id="363" r:id="rId49"/>
    <p:sldId id="347" r:id="rId50"/>
    <p:sldId id="348" r:id="rId51"/>
    <p:sldId id="368" r:id="rId52"/>
    <p:sldId id="378" r:id="rId53"/>
    <p:sldId id="380" r:id="rId54"/>
  </p:sldIdLst>
  <p:sldSz cx="9144000" cy="5143500" type="screen16x9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9276" autoAdjust="0"/>
  </p:normalViewPr>
  <p:slideViewPr>
    <p:cSldViewPr>
      <p:cViewPr>
        <p:scale>
          <a:sx n="70" d="100"/>
          <a:sy n="70" d="100"/>
        </p:scale>
        <p:origin x="-254" y="-3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4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1DEC4-B69B-4FA4-9B86-E7DDA54ADF1D}" type="datetimeFigureOut">
              <a:rPr lang="en-US" smtClean="0"/>
              <a:pPr/>
              <a:t>4/16/2017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39C31-9F0D-4B3D-85A4-9EFF738C2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8376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717169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2117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ZzCA60WnoM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zCA60WnoM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TvqIijqvT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bpa0aFY--pE" TargetMode="External"/><Relationship Id="rId4" Type="http://schemas.openxmlformats.org/officeDocument/2006/relationships/hyperlink" Target="https://www.youtube.com/watch?v=nI1iWrxO6Y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arth-app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arth-apps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7.xml"/><Relationship Id="rId18" Type="http://schemas.openxmlformats.org/officeDocument/2006/relationships/slide" Target="slide20.xml"/><Relationship Id="rId26" Type="http://schemas.openxmlformats.org/officeDocument/2006/relationships/slide" Target="slide22.xml"/><Relationship Id="rId3" Type="http://schemas.openxmlformats.org/officeDocument/2006/relationships/slide" Target="slide15.xml"/><Relationship Id="rId21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18.xml"/><Relationship Id="rId17" Type="http://schemas.openxmlformats.org/officeDocument/2006/relationships/slide" Target="slide8.xml"/><Relationship Id="rId25" Type="http://schemas.openxmlformats.org/officeDocument/2006/relationships/slide" Target="slide13.xml"/><Relationship Id="rId2" Type="http://schemas.openxmlformats.org/officeDocument/2006/relationships/slide" Target="slide2.xml"/><Relationship Id="rId16" Type="http://schemas.openxmlformats.org/officeDocument/2006/relationships/slide" Target="slide28.xml"/><Relationship Id="rId20" Type="http://schemas.openxmlformats.org/officeDocument/2006/relationships/slide" Target="slide9.xml"/><Relationship Id="rId29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5.xml"/><Relationship Id="rId24" Type="http://schemas.openxmlformats.org/officeDocument/2006/relationships/slide" Target="slide33.xml"/><Relationship Id="rId5" Type="http://schemas.openxmlformats.org/officeDocument/2006/relationships/slide" Target="slide3.xml"/><Relationship Id="rId15" Type="http://schemas.openxmlformats.org/officeDocument/2006/relationships/slide" Target="slide19.xml"/><Relationship Id="rId23" Type="http://schemas.openxmlformats.org/officeDocument/2006/relationships/slide" Target="slide23.xml"/><Relationship Id="rId28" Type="http://schemas.openxmlformats.org/officeDocument/2006/relationships/slide" Target="slide14.xml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openxmlformats.org/officeDocument/2006/relationships/slide" Target="slide24.xml"/><Relationship Id="rId9" Type="http://schemas.openxmlformats.org/officeDocument/2006/relationships/slide" Target="slide17.xml"/><Relationship Id="rId14" Type="http://schemas.openxmlformats.org/officeDocument/2006/relationships/slide" Target="slide7.xml"/><Relationship Id="rId22" Type="http://schemas.openxmlformats.org/officeDocument/2006/relationships/slide" Target="slide12.xml"/><Relationship Id="rId27" Type="http://schemas.openxmlformats.org/officeDocument/2006/relationships/slide" Target="slide34.xml"/><Relationship Id="rId30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topics.nytimes.com/top/reference/timestopics/organizations/n/national_aeronautics_and_space_administration/index.html?inline=nyt-org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pcc.ch/report/ar5/" TargetMode="External"/><Relationship Id="rId5" Type="http://schemas.openxmlformats.org/officeDocument/2006/relationships/hyperlink" Target="https://climate.nasa.gov/evidence/" TargetMode="External"/><Relationship Id="rId4" Type="http://schemas.openxmlformats.org/officeDocument/2006/relationships/hyperlink" Target="https://www.nytimes.com/2016/12/16/science/carbon-dioxide-satellite.html?rref=collection/sectioncollection/science&amp;action=click&amp;contentCollection=science&amp;region=rank&amp;module=package&amp;version=highlights&amp;contentPlacement=2&amp;pgtype=sectionfront&amp;_r=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riweb.org/globalchange/climatechange/studyingcc/scc_01.html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cecores.org/icecores/drilling.shtml" TargetMode="Externa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service.noaa.gov/facts/coralbleaching-large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hyperlink" Target="https://c2.staticflickr.com/4/3893/15218830466_0f672c98f3_b.jpg" TargetMode="External"/><Relationship Id="rId7" Type="http://schemas.openxmlformats.org/officeDocument/2006/relationships/hyperlink" Target="https://sd.keepcalm-o-matic.co.uk/i/keep-calm-and-love-ksa-4.png" TargetMode="External"/><Relationship Id="rId12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silvija.net/2002SaudiMay/ABilyab1.jpg" TargetMode="External"/><Relationship Id="rId11" Type="http://schemas.openxmlformats.org/officeDocument/2006/relationships/image" Target="../media/image74.png"/><Relationship Id="rId5" Type="http://schemas.openxmlformats.org/officeDocument/2006/relationships/hyperlink" Target="https://s-media-cache-ak0.pinimg.com/736x/8c/2f/0a/8c2f0afdaf36386d12771441599f883d.jpg" TargetMode="External"/><Relationship Id="rId10" Type="http://schemas.openxmlformats.org/officeDocument/2006/relationships/image" Target="../media/image73.jpeg"/><Relationship Id="rId4" Type="http://schemas.openxmlformats.org/officeDocument/2006/relationships/hyperlink" Target="http://www.bestamazingplacesonearth.com/wp-content/uploads/2014/10/Saudi-Arabia.jpg" TargetMode="External"/><Relationship Id="rId9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actiontracker.org/countries/saudiarabia.html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scidev.net/global/desert-science/news/climate-change-to-hit-saudi-s-agriculture-water.html" TargetMode="External"/><Relationship Id="rId4" Type="http://schemas.openxmlformats.org/officeDocument/2006/relationships/hyperlink" Target="http://www.sciencedirect.com/science/article/pii/S1319562X11000933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limateandhealth/images/climate_change_health_impacts600w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-media-cache-ak0.pinimg.com/736x/3a/2f/c5/3a2fc5ffad33a7b6589776b5d55f6c55.jpg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hyperlink" Target="http://jeffreyhill.typepad.com/.a/6a00d8341d417153ef01b7c7f9df40970b-800w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tW2rrLHs08" TargetMode="External"/><Relationship Id="rId7" Type="http://schemas.openxmlformats.org/officeDocument/2006/relationships/hyperlink" Target="https://www.theguardian.com/environment/ng-interactive/2014/mar/great-barrier-reef-obituary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BgFS5f_MUMg" TargetMode="External"/><Relationship Id="rId5" Type="http://schemas.openxmlformats.org/officeDocument/2006/relationships/hyperlink" Target="https://www.youtube.com/watch?v=oyiNyWQeysI" TargetMode="External"/><Relationship Id="rId4" Type="http://schemas.openxmlformats.org/officeDocument/2006/relationships/hyperlink" Target="https://www.youtube.com/watch?v=9a3s2cSBk-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://www.npr.org/sections/thetwo-way/2016/12/13/505434080/scientists-report-the-arctic-is-melting-even-more-rapidly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se.ac.uk/GranthamInstitute/legislation/countries/saudi-arabia/" TargetMode="External"/><Relationship Id="rId5" Type="http://schemas.openxmlformats.org/officeDocument/2006/relationships/hyperlink" Target="https://www.ted.com/playlists/78/climate_change_oh_it_s_real" TargetMode="External"/><Relationship Id="rId10" Type="http://schemas.openxmlformats.org/officeDocument/2006/relationships/image" Target="../media/image86.png"/><Relationship Id="rId4" Type="http://schemas.openxmlformats.org/officeDocument/2006/relationships/hyperlink" Target="http://www.pbs.org/wgbh/nova/next/earth/climate-change-acceptance/" TargetMode="External"/><Relationship Id="rId9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4" Type="http://schemas.openxmlformats.org/officeDocument/2006/relationships/hyperlink" Target="https://s-media-cache-ak0.pinimg.com/736x/b1/70/4b/b1704b2576cf2b4a4117bae654d854be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0" y="3075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TOPIC 4.4 – CLIMATE CHANGE</a:t>
            </a: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304800" y="135255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Teacher: Mrs. Barnes or Miss Andrea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565321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340210"/>
            <a:ext cx="5638800" cy="280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98012"/>
            <a:ext cx="2907241" cy="2343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37" y="514350"/>
            <a:ext cx="2493572" cy="1384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26" y="392389"/>
            <a:ext cx="2743200" cy="16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4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5535" y="3512407"/>
            <a:ext cx="5562600" cy="24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3654686"/>
              </p:ext>
            </p:extLst>
          </p:nvPr>
        </p:nvGraphicFramePr>
        <p:xfrm>
          <a:off x="1600199" y="455455"/>
          <a:ext cx="7514720" cy="3003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680">
                  <a:extLst>
                    <a:ext uri="{9D8B030D-6E8A-4147-A177-3AD203B41FA5}">
                      <a16:colId xmlns:a16="http://schemas.microsoft.com/office/drawing/2014/main" xmlns="" val="1372196119"/>
                    </a:ext>
                  </a:extLst>
                </a:gridCol>
                <a:gridCol w="1878680">
                  <a:extLst>
                    <a:ext uri="{9D8B030D-6E8A-4147-A177-3AD203B41FA5}">
                      <a16:colId xmlns:a16="http://schemas.microsoft.com/office/drawing/2014/main" xmlns="" val="611183949"/>
                    </a:ext>
                  </a:extLst>
                </a:gridCol>
                <a:gridCol w="1878680">
                  <a:extLst>
                    <a:ext uri="{9D8B030D-6E8A-4147-A177-3AD203B41FA5}">
                      <a16:colId xmlns:a16="http://schemas.microsoft.com/office/drawing/2014/main" xmlns="" val="2775827208"/>
                    </a:ext>
                  </a:extLst>
                </a:gridCol>
                <a:gridCol w="1878680">
                  <a:extLst>
                    <a:ext uri="{9D8B030D-6E8A-4147-A177-3AD203B41FA5}">
                      <a16:colId xmlns:a16="http://schemas.microsoft.com/office/drawing/2014/main" xmlns="" val="1493510117"/>
                    </a:ext>
                  </a:extLst>
                </a:gridCol>
              </a:tblGrid>
              <a:tr h="8087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Atmospheric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*Global Warming Potential (GWP)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Concentration of the gas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(p.p.m.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or p.p.b.)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183024"/>
                  </a:ext>
                </a:extLst>
              </a:tr>
              <a:tr h="578788">
                <a:tc>
                  <a:txBody>
                    <a:bodyPr/>
                    <a:lstStyle/>
                    <a:p>
                      <a:r>
                        <a:rPr lang="en-US" b="1" dirty="0"/>
                        <a:t>Carbon Dioxide (CO</a:t>
                      </a:r>
                      <a:r>
                        <a:rPr lang="en-US" b="1" baseline="-25000" dirty="0"/>
                        <a:t>2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50-200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</a:t>
                      </a:r>
                      <a:r>
                        <a:rPr lang="en-US" dirty="0" smtClean="0"/>
                        <a:t>p.p.m.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(0.04 %)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2078329"/>
                  </a:ext>
                </a:extLst>
              </a:tr>
              <a:tr h="578788">
                <a:tc>
                  <a:txBody>
                    <a:bodyPr/>
                    <a:lstStyle/>
                    <a:p>
                      <a:r>
                        <a:rPr lang="en-US" b="1" dirty="0"/>
                        <a:t>Methane (CH</a:t>
                      </a:r>
                      <a:r>
                        <a:rPr lang="en-US" b="1" baseline="-25000" dirty="0"/>
                        <a:t>4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1700 p.p.b.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(0.00017 %)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6082694"/>
                  </a:ext>
                </a:extLst>
              </a:tr>
              <a:tr h="578788">
                <a:tc>
                  <a:txBody>
                    <a:bodyPr/>
                    <a:lstStyle/>
                    <a:p>
                      <a:r>
                        <a:rPr lang="en-US" b="1" dirty="0"/>
                        <a:t>Nitrous Oxide (N</a:t>
                      </a:r>
                      <a:r>
                        <a:rPr lang="en-US" b="1" baseline="-25000" dirty="0"/>
                        <a:t>2</a:t>
                      </a:r>
                      <a:r>
                        <a:rPr lang="en-US" b="1" dirty="0"/>
                        <a:t>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114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320 p.p.b.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(0.000032 %)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172325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5200" y="3458732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*Global warming potential over 100 year lifetime</a:t>
            </a:r>
          </a:p>
        </p:txBody>
      </p:sp>
      <p:sp>
        <p:nvSpPr>
          <p:cNvPr id="9" name="Shape 272"/>
          <p:cNvSpPr txBox="1"/>
          <p:nvPr/>
        </p:nvSpPr>
        <p:spPr>
          <a:xfrm>
            <a:off x="0" y="3159252"/>
            <a:ext cx="15240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Gas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Anthropogenic 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271"/>
          <p:cNvSpPr txBox="1"/>
          <p:nvPr/>
        </p:nvSpPr>
        <p:spPr>
          <a:xfrm>
            <a:off x="125" y="448200"/>
            <a:ext cx="1576075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2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pPr lvl="0"/>
            <a:r>
              <a:rPr lang="en-US" sz="1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U3: The impact of a gas depends on its ability to absorb long-wave radiation as well as on its concentration in the atmosphere.</a:t>
            </a:r>
          </a:p>
          <a:p>
            <a:pPr lvl="0"/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273"/>
          <p:cNvSpPr txBox="1"/>
          <p:nvPr/>
        </p:nvSpPr>
        <p:spPr>
          <a:xfrm>
            <a:off x="1" y="0"/>
            <a:ext cx="15762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12" name="Shape 274"/>
          <p:cNvSpPr/>
          <p:nvPr/>
        </p:nvSpPr>
        <p:spPr>
          <a:xfrm>
            <a:off x="1524000" y="3479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2133600" y="209550"/>
            <a:ext cx="5867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79572" y="-9689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Factors Determining Their Impact: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400" y="3854994"/>
            <a:ext cx="73913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Fact: </a:t>
            </a:r>
            <a:r>
              <a:rPr lang="en-US" sz="1600" dirty="0"/>
              <a:t>Greenhouse gases make up less than 1 % of the Earth’s atmosphere.</a:t>
            </a:r>
          </a:p>
          <a:p>
            <a:r>
              <a:rPr lang="en-US" sz="1600" b="1" dirty="0"/>
              <a:t>Fact: </a:t>
            </a:r>
            <a:r>
              <a:rPr lang="en-US" sz="1600" dirty="0"/>
              <a:t>The concentration of a gas is determined by its rate of release and persistence within the atmosphere.</a:t>
            </a:r>
            <a:r>
              <a:rPr lang="en-US" sz="1800" dirty="0"/>
              <a:t> </a:t>
            </a:r>
          </a:p>
          <a:p>
            <a:r>
              <a:rPr lang="en-US" sz="1600" b="1" dirty="0"/>
              <a:t>Fact: </a:t>
            </a:r>
            <a:r>
              <a:rPr lang="en-US" sz="1600" dirty="0"/>
              <a:t>Water vapor remains in the atmosphere for short periods only (1-5 days).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60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U3: The impact of a gas depends on its ability to absorb long wave radiation as well as on its concentration in the atmosphere.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Long-wave Radiation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12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867400" y="5024074"/>
            <a:ext cx="3276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http://www.atmosedu.com/Geol390/figures/Ch2/figure%2002-01.jpg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5486400" y="6350"/>
            <a:ext cx="3552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There are two factors that affect the </a:t>
            </a:r>
            <a:r>
              <a:rPr lang="en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of a greenhouse gas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Its ability to absorb long wave radiation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Its concentration in the atmosphere</a:t>
            </a:r>
          </a:p>
          <a:p>
            <a:pPr marL="285750" indent="-285750">
              <a:buFont typeface="Arial" pitchFamily="34" charset="0"/>
              <a:buChar char="•"/>
            </a:pPr>
            <a:endParaRPr lang="en" sz="1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Long wave radiation is usually in the form of infrared radiation.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radiation is also known as heat radiation.</a:t>
            </a:r>
          </a:p>
        </p:txBody>
      </p:sp>
      <p:pic>
        <p:nvPicPr>
          <p:cNvPr id="3075" name="Picture 3" descr="C:\Users\Alex\Desktop\figure 02-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07030" y="100694"/>
            <a:ext cx="3571852" cy="495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140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zolushka4earth.files.wordpress.com/2010/08/radiation-form-sun-and-eart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50572" y="721180"/>
            <a:ext cx="7115063" cy="433607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U4: The warmed Earth emits longer wavelength radiation (heat).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sh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ort-wave radiation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Long-wave radiation</a:t>
            </a: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13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2" name="Shape 134"/>
          <p:cNvSpPr txBox="1"/>
          <p:nvPr/>
        </p:nvSpPr>
        <p:spPr>
          <a:xfrm>
            <a:off x="5056632" y="4978908"/>
            <a:ext cx="40873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105400" y="5024074"/>
            <a:ext cx="4038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https://zolushka4earth.files.wordpress.com/2010/08/radiation-form-sun-and-earth.jpg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Earth’s surface absorbs short-wave radiation (UV) from the sun and re-emits it as longer wavelength, mostly infrared 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radiation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16470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es.fau.edu/nasa/images/Energy/GHGAbsoprtionSpectru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76400" y="19472"/>
            <a:ext cx="4557323" cy="51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U5: Longer wave radiation is absorbed by greenhouse gases which retains the heat in the atmosphere.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Effect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14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435600" y="4978908"/>
            <a:ext cx="37033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562600" y="5024074"/>
            <a:ext cx="3581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http://www.ces.fau.edu/nasa/images/Energy/GHGAbsoprtionSpectrum.jpg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6248400" y="6350"/>
            <a:ext cx="2790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Each greenhouse gas is able to absorb specific wavelengths of radiation.</a:t>
            </a: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Solar radiation is short wave and passes through them.</a:t>
            </a: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Greenhouse gases absorb the longer wave radiation that is re-emitted by the Earth.</a:t>
            </a: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re-emitted wavelengths are between ~5-70nm.</a:t>
            </a:r>
          </a:p>
        </p:txBody>
      </p:sp>
    </p:spTree>
    <p:extLst>
      <p:ext uri="{BB962C8B-B14F-4D97-AF65-F5344CB8AC3E}">
        <p14:creationId xmlns:p14="http://schemas.microsoft.com/office/powerpoint/2010/main" xmlns="" val="160449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ypachecoapes.weebly.com/uploads/2/3/4/3/23430144/80680954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2600" y="1048258"/>
            <a:ext cx="7330440" cy="40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U5: Longer wave radiation is absorbed by greenhouse gases which retains the heat in the atmosphere.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Effect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15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435600" y="4978908"/>
            <a:ext cx="37033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486400" y="5024074"/>
            <a:ext cx="3657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http://ypachecoapes.weebly.com/uploads/2/3/4/3/23430144/806809545.png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ability of greenhouse gases to absorb longwave radiation has the overall effect of retaining heat in the Earth’s atmosphere.  This effect is known as the </a:t>
            </a:r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greenhouse effect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0" y="1200150"/>
            <a:ext cx="21336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NASA Video Clip: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https://www.youtube.com/watch?v=ZzCA60WnoMk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86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4404836"/>
            <a:ext cx="25908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NASA Video Clip: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https://www.youtube.com/watch?v=ZzCA60WnoMk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8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20600" cy="841800"/>
          </a:xfrm>
        </p:spPr>
        <p:txBody>
          <a:bodyPr/>
          <a:lstStyle/>
          <a:p>
            <a:r>
              <a:rPr lang="en-US" b="1" dirty="0"/>
              <a:t>The Many Effects of Climate Change:</a:t>
            </a:r>
          </a:p>
        </p:txBody>
      </p:sp>
      <p:pic>
        <p:nvPicPr>
          <p:cNvPr id="74754" name="Picture 2" descr="Global sea level rose about 8 inches&amp;nbsp;in the last century. The rate in the last two&amp;nbsp;decades, however, is nearly double that of the last centu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2950"/>
            <a:ext cx="2209800" cy="152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34315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Rising sea levels: </a:t>
            </a:r>
            <a:r>
              <a:rPr lang="en-US" dirty="0"/>
              <a:t>approximately 8 inches in the last century</a:t>
            </a:r>
          </a:p>
        </p:txBody>
      </p:sp>
      <p:pic>
        <p:nvPicPr>
          <p:cNvPr id="74756" name="Picture 4" descr="All three major global surface temperature reconstructions show that Earth has warmed since 18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742950"/>
            <a:ext cx="2031999" cy="152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33600" y="2343150"/>
            <a:ext cx="2133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Rising global temperatures: </a:t>
            </a:r>
            <a:r>
              <a:rPr lang="en-US" dirty="0"/>
              <a:t>most of the warming occurred in the past 35 years, with 15 of the 16 warmest years on record occurring since 2001. </a:t>
            </a:r>
          </a:p>
        </p:txBody>
      </p:sp>
      <p:pic>
        <p:nvPicPr>
          <p:cNvPr id="74758" name="Picture 6" descr="The oceans have absorbed much of this increased heat, with the top 700 meters (about 2,300 feet) of ocean showing warming of 0.302 degrees Fahrenheit since 19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742950"/>
            <a:ext cx="2108199" cy="152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43400" y="234315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Warming Oceans</a:t>
            </a:r>
            <a:r>
              <a:rPr lang="en-US" dirty="0"/>
              <a:t>:  ocean temperatures have increased by about 0.2°F (0.11°C) per decade. This warming has occurred from the surface to a depth of about 2,300 feet (700 meters), where most marine life thrives</a:t>
            </a:r>
          </a:p>
        </p:txBody>
      </p:sp>
      <p:pic>
        <p:nvPicPr>
          <p:cNvPr id="74760" name="Picture 8" descr="The Greenland and Antarctic ice sheets have decreased in ma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742950"/>
            <a:ext cx="1752600" cy="152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77000" y="2343150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Shrinking ice sheets: </a:t>
            </a:r>
            <a:r>
              <a:rPr lang="en-US" dirty="0"/>
              <a:t>The Greenland and Antarctic ice sheets have decreased in mass.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371475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latin typeface="Bauhaus 93" pitchFamily="82" charset="0"/>
              </a:rPr>
              <a:t>Declining Arctic ice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Bauhaus 93" pitchFamily="82" charset="0"/>
              </a:rPr>
              <a:t>Decreased snow cover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Bauhaus 93" pitchFamily="82" charset="0"/>
              </a:rPr>
              <a:t>Glacial retreat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latin typeface="Bauhaus 93" pitchFamily="82" charset="0"/>
            </a:endParaRPr>
          </a:p>
        </p:txBody>
      </p:sp>
      <p:pic>
        <p:nvPicPr>
          <p:cNvPr id="74762" name="Picture 10" descr="Glaciers are retreating almost everywhere around the world &amp;mdash; including in the Alps, Himalayas, Andes, Rockies, Alaska and Africa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829049"/>
            <a:ext cx="1752600" cy="13144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8600" y="333375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Extreme weather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08729" y="464683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Bauhaus 93" pitchFamily="82" charset="0"/>
              </a:rPr>
              <a:t>* Ocean acidification</a:t>
            </a:r>
          </a:p>
        </p:txBody>
      </p:sp>
      <p:pic>
        <p:nvPicPr>
          <p:cNvPr id="74766" name="Picture 14" descr="Since the beginning of the Industrial Revolution, the acidity of surface ocean waters has increased by about 30 percen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000499"/>
            <a:ext cx="1524000" cy="11430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4768" name="Picture 16" descr="https://userscontent2.emaze.com/images/a037aa9b-baa2-4740-9a03-dce9dfef2408/8a66fa1c9f39609bdf898890ca72a27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48600" y="590550"/>
            <a:ext cx="1585686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8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VIDEOS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18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858200" y="4381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MinuteEarth: How Do Greenhouse Gases Work?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TestTube101: W</a:t>
            </a: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</a:t>
            </a: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at is Greenhouse Gas?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FuseSchool: What is The Natural Greenhouse </a:t>
            </a:r>
            <a:b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</a:b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Effect?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MUST SEE: </a:t>
            </a:r>
            <a:r>
              <a:rPr lang="en" sz="2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Watch “An Inconvenient Truth” in the library</a:t>
            </a:r>
          </a:p>
          <a:p>
            <a:r>
              <a:rPr lang="en-US" sz="2000" dirty="0"/>
              <a:t>A 2006 documentary that sparked a global movement against the climate crisis a decade ago. (1h 58 min)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7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Earth N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415305"/>
            <a:ext cx="4906980" cy="37617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77000" y="895350"/>
            <a:ext cx="2362200" cy="2031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NASA’s “Earth Now” app displays real-time global satellite data of your planet’s vital signs. This 3D app can be your go-to source for carbon dioxide conditions, gravity anomalies, ozone levels over Antarctica and more.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7400" y="4324350"/>
            <a:ext cx="5145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hlinkClick r:id="rId3"/>
              </a:rPr>
              <a:t>https://climate.nasa.gov/earth-apps/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Shape 271"/>
          <p:cNvSpPr txBox="1"/>
          <p:nvPr/>
        </p:nvSpPr>
        <p:spPr>
          <a:xfrm>
            <a:off x="125" y="0"/>
            <a:ext cx="1295275" cy="5143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8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APPS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361" y="3181350"/>
            <a:ext cx="1809750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http://www.climateactionreserve.org/wp-content/uploads/2012/08/factoryfa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59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s of change a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61950"/>
            <a:ext cx="4512732" cy="40614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24600" y="514350"/>
            <a:ext cx="2286000" cy="37548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Human activities, a changing climate and natural disasters are rapidly altering the face of our planet. Both NASA satellites and ground photographers have captured these changes in the form of eye-opening before-and-after images of phenomena ranging from glacial retreat to urbanization. Each image can be viewed side-by-side or with an interactive slider and in context on a world map.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400" y="4476750"/>
            <a:ext cx="4169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hlinkClick r:id="rId3"/>
              </a:rPr>
              <a:t>https://climate.nasa.gov/earth-apps</a:t>
            </a:r>
            <a:endParaRPr lang="en-US" sz="2000" dirty="0"/>
          </a:p>
        </p:txBody>
      </p:sp>
      <p:sp>
        <p:nvSpPr>
          <p:cNvPr id="5" name="Shape 271"/>
          <p:cNvSpPr txBox="1"/>
          <p:nvPr/>
        </p:nvSpPr>
        <p:spPr>
          <a:xfrm>
            <a:off x="125" y="0"/>
            <a:ext cx="1295275" cy="5143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8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APPS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80" y="133350"/>
            <a:ext cx="1026239" cy="1026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2831369"/>
              </p:ext>
            </p:extLst>
          </p:nvPr>
        </p:nvGraphicFramePr>
        <p:xfrm>
          <a:off x="1735931" y="856342"/>
          <a:ext cx="7162799" cy="3317492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7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945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</a:rPr>
                        <a:t>Climate System</a:t>
                      </a: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</a:rPr>
                        <a:t>Causes of Change</a:t>
                      </a: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</a:rPr>
                        <a:t>Effects of Change</a:t>
                      </a: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" action="ppaction://hlinksldjump"/>
                        </a:rPr>
                        <a:t>10 points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3" action="ppaction://hlinksldjump"/>
                        </a:rPr>
                        <a:t>10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4" action="ppaction://hlinksldjump"/>
                        </a:rPr>
                        <a:t>10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5" action="ppaction://hlinksldjump"/>
                        </a:rPr>
                        <a:t>20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6" action="ppaction://hlinksldjump"/>
                        </a:rPr>
                        <a:t>20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7" action="ppaction://hlinksldjump"/>
                        </a:rPr>
                        <a:t>20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8" action="ppaction://hlinksldjump"/>
                        </a:rPr>
                        <a:t>30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9" action="ppaction://hlinksldjump"/>
                        </a:rPr>
                        <a:t>30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0" action="ppaction://hlinksldjump"/>
                        </a:rPr>
                        <a:t>30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1" action="ppaction://hlinksldjump"/>
                        </a:rPr>
                        <a:t>40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2" action="ppaction://hlinksldjump"/>
                        </a:rPr>
                        <a:t>40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3" action="ppaction://hlinksldjump"/>
                        </a:rPr>
                        <a:t>40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4" action="ppaction://hlinksldjump"/>
                        </a:rPr>
                        <a:t>50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5" action="ppaction://hlinksldjump"/>
                        </a:rPr>
                        <a:t>50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6" action="ppaction://hlinksldjump"/>
                        </a:rPr>
                        <a:t>50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7" action="ppaction://hlinksldjump"/>
                        </a:rPr>
                        <a:t>60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8" action="ppaction://hlinksldjump"/>
                        </a:rPr>
                        <a:t>60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9" action="ppaction://hlinksldjump"/>
                        </a:rPr>
                        <a:t>60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1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0" action="ppaction://hlinksldjump"/>
                        </a:rPr>
                        <a:t>70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1" action="ppaction://hlinksldjump"/>
                        </a:rPr>
                        <a:t>70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11" action="ppaction://hlinksldjump"/>
                        </a:rPr>
                        <a:t>70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2" action="ppaction://hlinksldjump"/>
                        </a:rPr>
                        <a:t>80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3" action="ppaction://hlinksldjump"/>
                        </a:rPr>
                        <a:t>80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4" action="ppaction://hlinksldjump"/>
                        </a:rPr>
                        <a:t>80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5" action="ppaction://hlinksldjump"/>
                        </a:rPr>
                        <a:t>90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6" action="ppaction://hlinksldjump"/>
                        </a:rPr>
                        <a:t>90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7" action="ppaction://hlinksldjump"/>
                        </a:rPr>
                        <a:t>90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31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8" action="ppaction://hlinksldjump"/>
                        </a:rPr>
                        <a:t>100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1" action="ppaction://hlinksldjump"/>
                        </a:rPr>
                        <a:t>100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MS PGothic" pitchFamily="34" charset="-128"/>
                          <a:hlinkClick r:id="rId29" action="ppaction://hlinksldjump"/>
                        </a:rPr>
                        <a:t>100 points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34290" marB="3429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43000" y="0"/>
            <a:ext cx="82629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Climate Literacy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Essential Principles Challenge (Library)</a:t>
            </a:r>
          </a:p>
        </p:txBody>
      </p:sp>
      <p:sp>
        <p:nvSpPr>
          <p:cNvPr id="4" name="Shape 271"/>
          <p:cNvSpPr txBox="1"/>
          <p:nvPr/>
        </p:nvSpPr>
        <p:spPr>
          <a:xfrm>
            <a:off x="125" y="0"/>
            <a:ext cx="1295275" cy="5143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8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GAME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71800" y="4199179"/>
            <a:ext cx="4343400" cy="92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endParaRPr lang="en-US" sz="9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22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858200" y="127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Outline the factors that affect the impact of a greenhouse gas. How do ghgs affect our atmosphere?</a:t>
            </a:r>
          </a:p>
          <a:p>
            <a:pPr marL="457200" indent="-457200"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Explain the greenhouse effect (both with and in the absence of greenhouse gases).</a:t>
            </a:r>
          </a:p>
          <a:p>
            <a:pPr marL="457200" indent="-457200"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Define climate change. How does it relate to the Industrial Revolution?</a:t>
            </a:r>
          </a:p>
          <a:p>
            <a:pPr marL="457200" indent="-457200"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Choose one of the common </a:t>
            </a: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misconceptions </a:t>
            </a:r>
            <a:r>
              <a:rPr lang="en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 “fictional” statements from our first activity and research the topic.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20955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these topics and be prepared to do a mini-presentation tomorrow: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409610" y="2397293"/>
            <a:ext cx="447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You</a:t>
            </a:r>
            <a:r>
              <a:rPr lang="en-US" sz="4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Teach!</a:t>
            </a:r>
            <a:endParaRPr lang="en-US" sz="80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66" name="Picture 2" descr="https://delaware.teachforamerica.org/sites/default/files/styles/slide_medium/public/thumbnails/image/2016/02/home_apply_to_teach_9.png?itok=0tzDiC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1219200" cy="1123950"/>
          </a:xfrm>
          <a:prstGeom prst="rect">
            <a:avLst/>
          </a:prstGeom>
          <a:noFill/>
        </p:spPr>
      </p:pic>
      <p:pic>
        <p:nvPicPr>
          <p:cNvPr id="36868" name="Picture 4" descr="https://s-media-cache-ak0.pinimg.com/originals/06/d8/a1/06d8a19811b371b83ff69780788f882f.jpg"/>
          <p:cNvPicPr>
            <a:picLocks noChangeAspect="1" noChangeArrowheads="1"/>
          </p:cNvPicPr>
          <p:nvPr/>
        </p:nvPicPr>
        <p:blipFill>
          <a:blip r:embed="rId4"/>
          <a:srcRect l="8615" t="13714" r="7692"/>
          <a:stretch>
            <a:fillRect/>
          </a:stretch>
        </p:blipFill>
        <p:spPr bwMode="auto">
          <a:xfrm>
            <a:off x="7848600" y="971550"/>
            <a:ext cx="1020878" cy="5667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7886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0" y="448200"/>
            <a:ext cx="16764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4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Useful Links</a:t>
            </a:r>
            <a:endParaRPr lang="en-US" sz="80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828800" y="28575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23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796250" y="571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209550"/>
            <a:ext cx="7086600" cy="4893647"/>
          </a:xfrm>
          <a:prstGeom prst="rect">
            <a:avLst/>
          </a:prstGeom>
          <a:ln w="88900" cmpd="tri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Take a Look at these Websites:</a:t>
            </a:r>
          </a:p>
          <a:p>
            <a:pPr algn="ctr"/>
            <a:endParaRPr lang="en-US" sz="1600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Visualizing the Invisible Drivers of Climate Change: </a:t>
            </a:r>
            <a:r>
              <a:rPr lang="en-US" sz="1600" b="1" u="sng" dirty="0">
                <a:solidFill>
                  <a:schemeClr val="tx1"/>
                </a:solidFill>
                <a:hlinkClick r:id="rId3" tooltip="More articles about the National Aeronautics and Space Administration."/>
              </a:rPr>
              <a:t>NASA</a:t>
            </a:r>
            <a:r>
              <a:rPr lang="en-US" sz="1600" b="1" dirty="0">
                <a:solidFill>
                  <a:schemeClr val="tx1"/>
                </a:solidFill>
              </a:rPr>
              <a:t> shows how carbon dioxide moves within the atmosphere.</a:t>
            </a:r>
          </a:p>
          <a:p>
            <a:pPr marL="342900" indent="-342900"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u="sng" dirty="0">
                <a:solidFill>
                  <a:schemeClr val="tx1"/>
                </a:solidFill>
                <a:hlinkClick r:id="rId4"/>
              </a:rPr>
              <a:t>https://www.nytimes.com/2016/12/16/science/carbon-dioxide-satellite.html?rref=collection%2Fsectioncollection%2Fscience&amp;action=click&amp;contentCollection=science&amp;region=rank&amp;module=package&amp;version=highlights&amp;contentPlacement=2&amp;pgtype=sectionfront&amp;_r=1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u="sng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2.   Evidence of Climate Change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u="sng" dirty="0">
                <a:solidFill>
                  <a:schemeClr val="tx1"/>
                </a:solidFill>
                <a:hlinkClick r:id="rId5"/>
              </a:rPr>
              <a:t>https://climate.nasa.gov/evidence/</a:t>
            </a:r>
            <a:endParaRPr lang="en-US" sz="1600" u="sng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1600" u="sng" dirty="0">
              <a:solidFill>
                <a:schemeClr val="tx1"/>
              </a:solidFill>
            </a:endParaRPr>
          </a:p>
          <a:p>
            <a:pPr marL="342900" indent="-342900">
              <a:buAutoNum type="arabicPeriod" startAt="3"/>
            </a:pPr>
            <a:r>
              <a:rPr lang="en-US" sz="1600" b="1" dirty="0">
                <a:solidFill>
                  <a:schemeClr val="tx1"/>
                </a:solidFill>
              </a:rPr>
              <a:t>The Intergovernmental Panel </a:t>
            </a:r>
          </a:p>
          <a:p>
            <a:pPr marL="342900" indent="-342900"/>
            <a:r>
              <a:rPr lang="en-US" sz="1600" b="1" dirty="0">
                <a:solidFill>
                  <a:schemeClr val="tx1"/>
                </a:solidFill>
              </a:rPr>
              <a:t>       on Climate Change (IPCC)</a:t>
            </a:r>
          </a:p>
          <a:p>
            <a:pPr marL="342900" indent="-342900"/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hlinkClick r:id="rId6"/>
              </a:rPr>
              <a:t>https://www.ipcc.ch/report/ar5/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" name="Picture 4" descr="https://www.cartoonmovement.com/depot/cartoons/2011/01/14/global_warming__giacomo_cardelli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724150"/>
            <a:ext cx="3505200" cy="216862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87" y="3714750"/>
            <a:ext cx="756025" cy="10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77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s.nationalgeographic.com/content/dam/news/2016/04/18/01-sea-level-alarm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hape 100"/>
          <p:cNvSpPr txBox="1"/>
          <p:nvPr/>
        </p:nvSpPr>
        <p:spPr>
          <a:xfrm>
            <a:off x="0" y="3075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4.4 – B – Global Warming</a:t>
            </a: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427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toonpool.com/user/589/files/climate_change_24795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" name="Picture 2" descr="http://11735-presscdn-0-72.pagely.netdna-cdn.com/wp-content/uploads/image0013-580x571.jpg"/>
          <p:cNvPicPr>
            <a:picLocks noChangeAspect="1" noChangeArrowheads="1"/>
          </p:cNvPicPr>
          <p:nvPr/>
        </p:nvPicPr>
        <p:blipFill>
          <a:blip r:embed="rId3"/>
          <a:srcRect l="2831" t="2606" r="5172" b="3587"/>
          <a:stretch>
            <a:fillRect/>
          </a:stretch>
        </p:blipFill>
        <p:spPr bwMode="auto">
          <a:xfrm>
            <a:off x="4495800" y="0"/>
            <a:ext cx="4557486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climateactionreserve.org/wp-content/uploads/2012/08/climatesumm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37"/>
            <a:ext cx="9144000" cy="512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98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-media-cache-ak0.pinimg.com/736x/66/4b/60/664b60e56953254e3fea519b445515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02935" cy="2495550"/>
          </a:xfrm>
          <a:prstGeom prst="rect">
            <a:avLst/>
          </a:prstGeom>
          <a:noFill/>
        </p:spPr>
      </p:pic>
      <p:pic>
        <p:nvPicPr>
          <p:cNvPr id="4" name="Picture 4" descr="http://www.amnh.org/var/ezflow_site/storage/images/amnh2/explore/ology/climate-change/2138922-18-eng-US/climate-chan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2114550"/>
            <a:ext cx="5105399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86200" y="0"/>
            <a:ext cx="3417973" cy="27699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bg1"/>
                </a:solidFill>
              </a:rPr>
              <a:t>Today’s Activities</a:t>
            </a:r>
            <a:r>
              <a:rPr lang="en-US" sz="1800" b="1" u="sng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1800" b="1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</a:rPr>
              <a:t>Group Mini-Presentations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</a:rPr>
              <a:t>Overview of Global Warming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/>
                </a:solidFill>
              </a:rPr>
              <a:t>Effects &amp; Evidence of Global Warming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2" descr="https://climate.nasa.gov/system/content_pages/main_images/1321_cc-vs-gw-vs-wx-768p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495550"/>
            <a:ext cx="5257800" cy="2647950"/>
          </a:xfrm>
          <a:prstGeom prst="rect">
            <a:avLst/>
          </a:prstGeom>
          <a:noFill/>
        </p:spPr>
      </p:pic>
      <p:pic>
        <p:nvPicPr>
          <p:cNvPr id="8" name="Picture 4" descr="https://www.cartoonmovement.com/depot/cartoons/2016/11/17/trump_and_global_agreement_on_climate_change__alfredo_martirena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2149" y="0"/>
            <a:ext cx="1761852" cy="2495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U6: Global temperatures and climate patterns are influenced by concentrations of greenhouse gases.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28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6172200" y="5024074"/>
            <a:ext cx="2971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http://images.slideplayer.com/18/5699805/slides/slide_10.jpg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Because of greenhouse gases, Earth’s temperature is warmer than </a:t>
            </a:r>
            <a:b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it would be otherwise.  However, if the concentration of gases increases, it follows that overall temperatures will increase as well.</a:t>
            </a:r>
          </a:p>
        </p:txBody>
      </p:sp>
      <p:pic>
        <p:nvPicPr>
          <p:cNvPr id="11" name="Shape 27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3600" y="1047750"/>
            <a:ext cx="6567426" cy="391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4796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U6: Global temperatures and climate patterns are influenced by concentrations of greenhouse gases.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29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181600" y="5024074"/>
            <a:ext cx="3962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http://www.climate-change-guide.com/images/ten-indicators-of-global-warming.jpg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Increases in temperature affect climates around the world differently.  Some changes that can be observed include those shown in the diagram below:</a:t>
            </a:r>
          </a:p>
        </p:txBody>
      </p:sp>
      <p:pic>
        <p:nvPicPr>
          <p:cNvPr id="9218" name="Picture 2" descr="http://www.climate-change-guide.com/images/ten-indicators-of-global-warmin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28801" y="1018530"/>
            <a:ext cx="7238999" cy="39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201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tes.duke.edu/biology217_01_s2011_mkg14/files/2011/04/rtr1kqt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hape 100"/>
          <p:cNvSpPr txBox="1"/>
          <p:nvPr/>
        </p:nvSpPr>
        <p:spPr>
          <a:xfrm>
            <a:off x="0" y="3090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4.4 – The Science </a:t>
            </a:r>
            <a:r>
              <a:rPr lang="en-US" sz="3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Behind Climate Change</a:t>
            </a:r>
            <a:endParaRPr lang="en" sz="3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0" y="1504950"/>
            <a:ext cx="3200400" cy="2554545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chemeClr val="bg1"/>
                </a:solidFill>
              </a:rPr>
              <a:t>Today’s Activities:</a:t>
            </a:r>
          </a:p>
          <a:p>
            <a:pPr algn="ctr"/>
            <a:endParaRPr lang="en-US" sz="1600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Play “Fact or Fiction”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Overview of the Greenhouse Effect &amp; Greenhouse Gases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Global Climate Change Mini-Research Activity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285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868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166"/>
            <a:ext cx="400110" cy="51435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/>
              <a:t>http://courses.tlt.psu.edu/course/bio12/module08/CCimpacts.jpg</a:t>
            </a:r>
          </a:p>
        </p:txBody>
      </p:sp>
    </p:spTree>
    <p:extLst>
      <p:ext uri="{BB962C8B-B14F-4D97-AF65-F5344CB8AC3E}">
        <p14:creationId xmlns:p14="http://schemas.microsoft.com/office/powerpoint/2010/main" xmlns="" val="7196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0" y="590550"/>
            <a:ext cx="1981075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 smtClean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Various Types of Evidence of Global Warming</a:t>
            </a:r>
            <a:endParaRPr lang="en" u="sng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1428750"/>
            <a:ext cx="1905000" cy="371475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</a:t>
            </a:r>
            <a:r>
              <a:rPr lang="en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en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ce cores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limate modeling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Spatial distribution and abundance  maps</a:t>
            </a:r>
          </a:p>
          <a:p>
            <a:pPr lvl="0" algn="ctr"/>
            <a:endParaRPr lang="en-US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Tree  growth rings</a:t>
            </a:r>
          </a:p>
          <a:p>
            <a:pPr lvl="0" algn="ctr"/>
            <a:endParaRPr lang="en-US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en-US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en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905000" cy="51435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9050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31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867400" y="4933950"/>
            <a:ext cx="3276601" cy="209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ctr"/>
            <a:r>
              <a:rPr lang="en-US" sz="800" dirty="0" smtClean="0">
                <a:solidFill>
                  <a:schemeClr val="bg1"/>
                </a:solidFill>
              </a:rPr>
              <a:t>http://www.climate-change-guide.com/evidence-of-climate-change.html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2057400" y="971550"/>
            <a:ext cx="4800600" cy="5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Scientists measure: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global temperatures, sea levels, ocean pH, ocean temperatures, the size of glaciers and polar ice caps, frequency and extent of extreme weather events, occurences of desertification, </a:t>
            </a:r>
          </a:p>
          <a:p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CO2 concentrations (H isotypes in bubbles) in</a:t>
            </a:r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ice cores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(up to 650,000 years </a:t>
            </a:r>
            <a:r>
              <a:rPr lang="en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ago info on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precipitation rate, melt layers, past temperatures and </a:t>
            </a:r>
            <a:r>
              <a:rPr lang="en-US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ghgs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),</a:t>
            </a:r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radio-carbon dating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(C-14 vs. C-12),   </a:t>
            </a:r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tree growth rings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(moisture levels, temperature, cloud cover) and </a:t>
            </a:r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pollen grains</a:t>
            </a:r>
            <a:endParaRPr lang="en" sz="1600" b="1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4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3426" name="Picture 2" descr="http://www.terrapinn.com/conference/evidence-eu/Img/evidence-logo-transpar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1994708" cy="819150"/>
          </a:xfrm>
          <a:prstGeom prst="rect">
            <a:avLst/>
          </a:prstGeom>
          <a:noFill/>
        </p:spPr>
      </p:pic>
      <p:pic>
        <p:nvPicPr>
          <p:cNvPr id="103428" name="Picture 4" descr="http://www.cas.mcmaster.ca/~anand/RayKristie/magnif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0"/>
            <a:ext cx="1066800" cy="800100"/>
          </a:xfrm>
          <a:prstGeom prst="rect">
            <a:avLst/>
          </a:prstGeom>
          <a:noFill/>
        </p:spPr>
      </p:pic>
      <p:pic>
        <p:nvPicPr>
          <p:cNvPr id="103430" name="Picture 6" descr="For decades there has been a scientific consensus on man-made climate chan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6001" y="133350"/>
            <a:ext cx="2335599" cy="2199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943600" y="432435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http://www.priweb.org/globalchange/climatechange/studyingcc/scc_01.html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3432" name="Picture 8" descr="http://www.priweb.org/globalchange/images/scc/treeri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2571750"/>
            <a:ext cx="1600200" cy="1501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5353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Applications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A2: Correlations between global temperatures and carbon dioxide concentrations on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</a:t>
            </a:r>
            <a:r>
              <a:rPr lang="en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en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ce cores</a:t>
            </a: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6324600" y="5024074"/>
            <a:ext cx="2819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https://tallbloke.files.wordpress.com/2016/02/ice-sci1.jpeg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858200" y="2343150"/>
            <a:ext cx="5076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concentrations from the past can be determined by drilling ice cores.  Scientists extract air bubbles from different depths and are able to determine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from that point in Earth’s history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r>
              <a:rPr lang="en" sz="1600" b="1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Checkout this link:</a:t>
            </a:r>
            <a:endParaRPr lang="en" sz="1600" b="1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http://icecores.org/icecores/drilling.shtml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4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Past temperatures can also be determined by measuring the ratio of hydrogen isotopes in the water molecules.</a:t>
            </a:r>
          </a:p>
        </p:txBody>
      </p:sp>
      <p:pic>
        <p:nvPicPr>
          <p:cNvPr id="11" name="Picture 2" descr="https://tallbloke.files.wordpress.com/2016/02/ice-sci1.jpe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2600" y="0"/>
            <a:ext cx="3804764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Six photos as described in captio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0"/>
            <a:ext cx="4114800" cy="2190750"/>
          </a:xfrm>
          <a:prstGeom prst="rect">
            <a:avLst/>
          </a:prstGeom>
          <a:noFill/>
        </p:spPr>
      </p:pic>
      <p:pic>
        <p:nvPicPr>
          <p:cNvPr id="37894" name="Picture 6" descr="http://cdiac.ornl.gov/images/antarctic_ice_core_stations.jpg"/>
          <p:cNvPicPr>
            <a:picLocks noChangeAspect="1" noChangeArrowheads="1"/>
          </p:cNvPicPr>
          <p:nvPr/>
        </p:nvPicPr>
        <p:blipFill>
          <a:blip r:embed="rId6"/>
          <a:srcRect r="57046"/>
          <a:stretch>
            <a:fillRect/>
          </a:stretch>
        </p:blipFill>
        <p:spPr bwMode="auto">
          <a:xfrm>
            <a:off x="7114430" y="2190750"/>
            <a:ext cx="2029570" cy="1782400"/>
          </a:xfrm>
          <a:prstGeom prst="rect">
            <a:avLst/>
          </a:prstGeom>
          <a:noFill/>
        </p:spPr>
      </p:pic>
      <p:pic>
        <p:nvPicPr>
          <p:cNvPr id="37896" name="Picture 8" descr="http://cdiac.ornl.gov/trends/co2/graphics/greenland_ice_core_station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3257550"/>
            <a:ext cx="1273032" cy="152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353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eriodni.com/gallery/vostok_ice_core_dat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0" y="1123950"/>
            <a:ext cx="6579130" cy="39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Applications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A2: Correlations between global temperatures and carbon dioxide concentrations on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</a:t>
            </a:r>
            <a:r>
              <a:rPr lang="en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correlation</a:t>
            </a: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6248400" y="5024074"/>
            <a:ext cx="2895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http://www.periodni.com/gallery/vostok_ice_core_data.png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 u="sng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</a:t>
            </a:r>
            <a:r>
              <a:rPr lang="en" sz="1600" u="sng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u="sng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vs. Temperature</a:t>
            </a:r>
          </a:p>
        </p:txBody>
      </p:sp>
      <p:sp>
        <p:nvSpPr>
          <p:cNvPr id="12" name="Shape 172"/>
          <p:cNvSpPr txBox="1">
            <a:spLocks/>
          </p:cNvSpPr>
          <p:nvPr/>
        </p:nvSpPr>
        <p:spPr>
          <a:xfrm>
            <a:off x="1752600" y="367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graph here shows the correlation between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temperature for the past ~400,000 years.</a:t>
            </a:r>
          </a:p>
        </p:txBody>
      </p:sp>
    </p:spTree>
    <p:extLst>
      <p:ext uri="{BB962C8B-B14F-4D97-AF65-F5344CB8AC3E}">
        <p14:creationId xmlns:p14="http://schemas.microsoft.com/office/powerpoint/2010/main" xmlns="" val="5741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341895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U7: There is a correlation between rising atmospheric concentrations of carbon dioxide since the start of the industrial revolution 200 years ago and average global temperatures.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44" name="Picture 4" descr="https://aos.iacpublishinglabs.com/question/aq/1400px-788px/interesting-industrial-revolution_cc5246e258a393ce.jpg?domain=cx.aos.ask.co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r="-158"/>
          <a:stretch/>
        </p:blipFill>
        <p:spPr bwMode="auto">
          <a:xfrm>
            <a:off x="1781173" y="1000125"/>
            <a:ext cx="7315201" cy="40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Shape 272"/>
          <p:cNvSpPr txBox="1"/>
          <p:nvPr/>
        </p:nvSpPr>
        <p:spPr>
          <a:xfrm>
            <a:off x="0" y="3909060"/>
            <a:ext cx="1672500" cy="123444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Industrial Revolution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34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897880" y="4978908"/>
            <a:ext cx="32461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943600" y="5024074"/>
            <a:ext cx="3200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http://globalwarming-facts.info/wp-content/uploads/ghg-trends.jpg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 start of the Industrial Revolution (~200 ya) initiated a rapid increase in the combustion of fossil fuels.  Since then,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in the atmosphere have continued to rise at an increasing rate</a:t>
            </a: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41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72"/>
          <p:cNvSpPr txBox="1">
            <a:spLocks/>
          </p:cNvSpPr>
          <p:nvPr/>
        </p:nvSpPr>
        <p:spPr>
          <a:xfrm>
            <a:off x="1752600" y="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Since the 1800’s, there has also been a strong correlation between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and global temperatures.</a:t>
            </a: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However, other events (like glaciation) can result in changes in temperature changes.  Nevertheless, the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-temperature relationship observed is strong.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25" y="448200"/>
            <a:ext cx="1672500" cy="341895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U7: There is a correlation between rising atmospheric concentrations of carbon dioxide since the start of the industrial revolution 200 years ago and average global temperatures.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909060"/>
            <a:ext cx="1672500" cy="123444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Industrial Revolution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943600" y="5024074"/>
            <a:ext cx="3200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https://i0.wp.com/zfacts.com/metaPage/lib/zFacts-CO2-Temp.gif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46" name="Picture 6" descr="https://i0.wp.com/zfacts.com/metaPage/lib/zFacts-CO2-Temp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41" t="1326" r="951" b="1592"/>
          <a:stretch/>
        </p:blipFill>
        <p:spPr bwMode="auto">
          <a:xfrm>
            <a:off x="3200400" y="772060"/>
            <a:ext cx="4676776" cy="33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298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U8: Recent increases in atmospheric carbon dioxide are largely due to increases in the combustion of fossilized organic matter.</a:t>
            </a: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943600" y="5024074"/>
            <a:ext cx="3200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http://globalwarming-facts.info/wp-content/uploads/ghg-trends.jpg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During the 19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century, the combustion of oil, natural gas and coal become more widespread.  Increases in fossil fuel combustion were most rapid from the 1950’s onwards, resulting in a steep rise in CO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2" descr="https://upload.wikimedia.org/wikipedia/commons/9/9e/Atmospheric_carbon_dioxide_concentrations_and_global_annual_average_temperatures_over_the_years_1880_to_2009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6745"/>
          <a:stretch/>
        </p:blipFill>
        <p:spPr bwMode="auto">
          <a:xfrm>
            <a:off x="2743200" y="1123950"/>
            <a:ext cx="5214009" cy="38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298"/>
          <p:cNvSpPr txBox="1"/>
          <p:nvPr/>
        </p:nvSpPr>
        <p:spPr>
          <a:xfrm>
            <a:off x="4276313" y="5028600"/>
            <a:ext cx="4867694" cy="11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800" dirty="0">
                <a:solidFill>
                  <a:srgbClr val="FFFFFF"/>
                </a:solidFill>
              </a:rPr>
              <a:t>https://upload.wikimedia.org/wikipedia/commons/9/9e/Atmospheric_carbon_dioxide_concentrations.png</a:t>
            </a:r>
            <a:endParaRPr lang="en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1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mel.noaa.gov/co2/files/pmel-oa-imagee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2600" y="990600"/>
            <a:ext cx="733972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Applications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A1: Threats to coral reefs from increasing concentrations of dissolved carbon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dioxide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34"/>
          <p:cNvSpPr txBox="1"/>
          <p:nvPr/>
        </p:nvSpPr>
        <p:spPr>
          <a:xfrm>
            <a:off x="6583680" y="4978908"/>
            <a:ext cx="25603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6629400" y="5024074"/>
            <a:ext cx="2514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http://pmel.noaa.gov/co2/files/pmel-oa-imageee.jpg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addition to increasing temperature,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are also having</a:t>
            </a:r>
            <a:b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 effect on aquatic habitats.  As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diffuses into oceans, it forms HCO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" sz="1600" baseline="30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which is lowers the overall pH and makes it acidic.</a:t>
            </a:r>
          </a:p>
        </p:txBody>
      </p:sp>
    </p:spTree>
    <p:extLst>
      <p:ext uri="{BB962C8B-B14F-4D97-AF65-F5344CB8AC3E}">
        <p14:creationId xmlns:p14="http://schemas.microsoft.com/office/powerpoint/2010/main" xmlns="" val="39547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Applications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A1: Threats to coral reefs from increasing concentrations of dissolved carbon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dioxide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38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formation of carbonate ions reduces the overall availability of carbonate.  However, corals use these ions to form exoskeletons.</a:t>
            </a: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 a result, increases in dissolved CO</a:t>
            </a:r>
            <a:r>
              <a:rPr lang="en" sz="16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prevent coral reefs from thriving. Large portions of the Great Barrier Reef have already  begun to show signs of dying.</a:t>
            </a:r>
          </a:p>
        </p:txBody>
      </p:sp>
      <p:pic>
        <p:nvPicPr>
          <p:cNvPr id="11" name="Picture 2" descr="http://www.popsci.com/sites/popsci.com/files/images/2015/10/coral-bleaching-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71649" y="742951"/>
            <a:ext cx="7219951" cy="34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310"/>
          <p:cNvSpPr txBox="1"/>
          <p:nvPr/>
        </p:nvSpPr>
        <p:spPr>
          <a:xfrm>
            <a:off x="5181600" y="5024202"/>
            <a:ext cx="3962400" cy="11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800" dirty="0">
                <a:solidFill>
                  <a:srgbClr val="FFFFFF"/>
                </a:solidFill>
              </a:rPr>
              <a:t>http://www.popsci.com/sites/popsci.com/files/images/2015/10/coral-bleaching-7.jpg</a:t>
            </a:r>
            <a:endParaRPr lang="en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60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43889" cy="5143500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8743890" y="133350"/>
            <a:ext cx="400110" cy="48006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/>
              <a:t>http://oceanservice.noaa.gov/facts/coralbleaching-large.jpg</a:t>
            </a:r>
          </a:p>
        </p:txBody>
      </p:sp>
    </p:spTree>
    <p:extLst>
      <p:ext uri="{BB962C8B-B14F-4D97-AF65-F5344CB8AC3E}">
        <p14:creationId xmlns:p14="http://schemas.microsoft.com/office/powerpoint/2010/main" xmlns="" val="360110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limate.nasa.gov/system/internal_resources/details/original/211_shutterstock_372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56200"/>
          </a:xfrm>
          <a:prstGeom prst="rect">
            <a:avLst/>
          </a:prstGeom>
          <a:noFill/>
        </p:spPr>
      </p:pic>
      <p:sp>
        <p:nvSpPr>
          <p:cNvPr id="100" name="Shape 100"/>
          <p:cNvSpPr txBox="1"/>
          <p:nvPr/>
        </p:nvSpPr>
        <p:spPr>
          <a:xfrm>
            <a:off x="0" y="3090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Let’s Play – “Fact or Fiction!”</a:t>
            </a: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791200" y="1809750"/>
            <a:ext cx="2895600" cy="2800767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solidFill>
                  <a:schemeClr val="bg1"/>
                </a:solidFill>
              </a:rPr>
              <a:t>Let’s look at 6 statements:</a:t>
            </a:r>
          </a:p>
          <a:p>
            <a:pPr algn="ctr"/>
            <a:endParaRPr lang="en-US" sz="1600" u="sng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Read carefully and decide if these statements are true (”fact”) or false (“fiction”) and fill in your tally sheet. Make sure to </a:t>
            </a:r>
            <a:r>
              <a:rPr lang="en-US" sz="1800" u="sng" dirty="0">
                <a:solidFill>
                  <a:schemeClr val="bg1"/>
                </a:solidFill>
              </a:rPr>
              <a:t>provide support </a:t>
            </a:r>
            <a:r>
              <a:rPr lang="en-US" sz="1800" dirty="0">
                <a:solidFill>
                  <a:schemeClr val="bg1"/>
                </a:solidFill>
              </a:rPr>
              <a:t>for your point of view!</a:t>
            </a:r>
            <a:r>
              <a:rPr lang="en-US" sz="1800" u="sng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85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71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Marine Biodiversity Hotspots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49325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ocialistparty.ie/wp-content/uploads/2016/09/Climate-chang-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4336"/>
            <a:ext cx="4392639" cy="27384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388" name="Picture 4" descr="http://szelsokozep.com/cuccok/images/klimavaltoz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2724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390" name="Picture 6" descr="http://static4.businessinsider.com/image/4e488ea169beddb83e00004d-506-253/15-irrefutable-signs-that-climate-change-is-re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24150"/>
            <a:ext cx="3209925" cy="2419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392" name="Picture 8" descr="https://climate.nasa.gov/system/news_items/main_images/13_newsPage-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2470" y="2724150"/>
            <a:ext cx="6341530" cy="2419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4/3893/15218830466_0f672c98f3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38400" cy="2495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3714750"/>
            <a:ext cx="5867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3"/>
              </a:rPr>
              <a:t>https://c2.staticflickr.com/4/3893/15218830466_0f672c98f3_b.jpg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>
                <a:hlinkClick r:id="rId4"/>
              </a:rPr>
              <a:t>http://www.bestamazingplacesonearth.com/wp-content/uploads/2014/10/Saudi-Arabia.jpg</a:t>
            </a:r>
            <a:r>
              <a:rPr lang="en-US" sz="1000" dirty="0" smtClean="0"/>
              <a:t>  </a:t>
            </a:r>
          </a:p>
          <a:p>
            <a:endParaRPr lang="en-US" sz="1000" dirty="0" smtClean="0"/>
          </a:p>
          <a:p>
            <a:r>
              <a:rPr lang="en-US" sz="1000" dirty="0" smtClean="0">
                <a:hlinkClick r:id="rId5"/>
              </a:rPr>
              <a:t>https://s-media-cache-ak0.pinimg.com/736x/8c/2f/0a/8c2f0afdaf36386d12771441599f883d.jpg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>
                <a:hlinkClick r:id="rId6"/>
              </a:rPr>
              <a:t>http://www.silvija.net/2002SaudiMay/ABilyab1.jpg</a:t>
            </a:r>
            <a:r>
              <a:rPr lang="en-US" sz="1000" dirty="0" smtClean="0"/>
              <a:t>  </a:t>
            </a:r>
          </a:p>
          <a:p>
            <a:endParaRPr lang="en-US" sz="1000" dirty="0" smtClean="0"/>
          </a:p>
          <a:p>
            <a:r>
              <a:rPr lang="en-US" sz="1000" dirty="0" smtClean="0">
                <a:hlinkClick r:id="rId7"/>
              </a:rPr>
              <a:t>https://sd.keepcalm-o-matic.co.uk/i/keep-calm-and-love-ksa-4.png</a:t>
            </a:r>
            <a:r>
              <a:rPr lang="en-US" sz="1000" dirty="0" smtClean="0"/>
              <a:t> 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028" name="Picture 4" descr="http://www.bestamazingplacesonearth.com/wp-content/uploads/2014/10/Saudi-Arabi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0"/>
            <a:ext cx="3505200" cy="24955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30" name="Picture 6" descr="https://s-media-cache-ak0.pinimg.com/736x/8c/2f/0a/8c2f0afdaf36386d12771441599f883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3600" y="-1"/>
            <a:ext cx="3200400" cy="24193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32" name="Picture 8" descr="http://www.silvija.net/2002SaudiMay/ABilyab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3600" y="2419350"/>
            <a:ext cx="3200400" cy="2724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34" name="Picture 10" descr="http://fla.fg-a.com/flags/saudi-arabian-flag-button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05400" y="1809750"/>
            <a:ext cx="1390650" cy="1390651"/>
          </a:xfrm>
          <a:prstGeom prst="rect">
            <a:avLst/>
          </a:prstGeom>
          <a:noFill/>
        </p:spPr>
      </p:pic>
      <p:pic>
        <p:nvPicPr>
          <p:cNvPr id="1036" name="Picture 12" descr="http://fallsbrookcentre.ca/wp/wp-content/uploads/2016/05/biodiversity-570x34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71600" y="2114550"/>
            <a:ext cx="3505200" cy="1733550"/>
          </a:xfrm>
          <a:prstGeom prst="rect">
            <a:avLst/>
          </a:prstGeom>
          <a:noFill/>
        </p:spPr>
      </p:pic>
      <p:pic>
        <p:nvPicPr>
          <p:cNvPr id="1040" name="Picture 16" descr="https://sd.keepcalm-o-matic.co.uk/i/keep-calm-and-love-ksa-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2571750"/>
            <a:ext cx="865414" cy="100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s-media-cache-ak0.pinimg.com/originals/f0/fb/20/f0fb20c8ad35d5b04c428aaffb6a79e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247650"/>
            <a:ext cx="2615738" cy="53911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3419951"/>
            <a:ext cx="7086600" cy="17235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Checkout these websites on climate change and Saudi Arabia: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 </a:t>
            </a:r>
            <a:r>
              <a:rPr lang="en-US" dirty="0" smtClean="0">
                <a:hlinkClick r:id="rId3"/>
              </a:rPr>
              <a:t>http://climateactiontracker.org/countries/saudiarabia.html</a:t>
            </a:r>
            <a:r>
              <a:rPr lang="en-US" dirty="0" smtClean="0"/>
              <a:t> 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4"/>
              </a:rPr>
              <a:t> http://www.sciencedirect.com/science/article/pii/S1319562X11000933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http://www.scidev.net/global/desert-science/news/climate-change-to-hit-saudi-s-agriculture-water.html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209551"/>
            <a:ext cx="7086600" cy="3139321"/>
          </a:xfrm>
          <a:prstGeom prst="rect">
            <a:avLst/>
          </a:prstGeom>
          <a:noFill/>
          <a:ln w="79375" cmpd="tri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Desert Ecosystems are at Great Risk!</a:t>
            </a:r>
          </a:p>
          <a:p>
            <a:endParaRPr lang="en-US" b="1" dirty="0" smtClean="0"/>
          </a:p>
          <a:p>
            <a:r>
              <a:rPr lang="en-US" b="1" dirty="0" smtClean="0"/>
              <a:t>-      Deserts have limited natural resources </a:t>
            </a:r>
            <a:r>
              <a:rPr lang="en-US" dirty="0" smtClean="0"/>
              <a:t>such as vegetation,    </a:t>
            </a:r>
            <a:endParaRPr lang="en-US" b="1" dirty="0" smtClean="0"/>
          </a:p>
          <a:p>
            <a:r>
              <a:rPr lang="en-US" b="1" dirty="0" smtClean="0"/>
              <a:t>        </a:t>
            </a:r>
            <a:r>
              <a:rPr lang="en-US" dirty="0" smtClean="0"/>
              <a:t>water and soil</a:t>
            </a:r>
          </a:p>
          <a:p>
            <a:endParaRPr lang="en-US" b="1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Combined effects of global warming, decreased precipitation levels are resulting in significant habitat destruction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err="1" smtClean="0"/>
              <a:t>ectothermic</a:t>
            </a:r>
            <a:r>
              <a:rPr lang="en-US" dirty="0" smtClean="0"/>
              <a:t> animals (such as reptiles) in desert areas could reach their thermal threshold in the very near future</a:t>
            </a:r>
            <a:r>
              <a:rPr lang="en-US" b="1" dirty="0" smtClean="0"/>
              <a:t> </a:t>
            </a:r>
          </a:p>
          <a:p>
            <a:pPr marL="342900" indent="-342900">
              <a:buFontTx/>
              <a:buChar char="-"/>
            </a:pPr>
            <a:endParaRPr lang="en-US" b="1" dirty="0" smtClean="0"/>
          </a:p>
          <a:p>
            <a:pPr marL="342900" indent="-342900">
              <a:buFontTx/>
              <a:buChar char="-"/>
            </a:pPr>
            <a:r>
              <a:rPr lang="en-US" b="1" dirty="0" smtClean="0"/>
              <a:t>Data shows: increased mortality rates for plants and animals, animal migration (north), temperature-dependent sex determination in some species of turtles and lizards leading to endangered species and extinctions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s-media-cache-ak0.pinimg.com/originals/f0/fb/20/f0fb20c8ad35d5b04c428aaffb6a79e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-247650"/>
            <a:ext cx="2615738" cy="53911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3638550"/>
            <a:ext cx="7924800" cy="129266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Reference:</a:t>
            </a:r>
          </a:p>
          <a:p>
            <a:endParaRPr lang="en-US" sz="1800" b="1" dirty="0" smtClean="0"/>
          </a:p>
          <a:p>
            <a:r>
              <a:rPr lang="en-US" dirty="0" smtClean="0"/>
              <a:t>Williams, J.B., </a:t>
            </a:r>
            <a:r>
              <a:rPr lang="en-US" dirty="0" err="1" smtClean="0"/>
              <a:t>Shobrak</a:t>
            </a:r>
            <a:r>
              <a:rPr lang="en-US" dirty="0" smtClean="0"/>
              <a:t>, M., </a:t>
            </a:r>
            <a:r>
              <a:rPr lang="en-US" dirty="0" err="1" smtClean="0"/>
              <a:t>Wilms</a:t>
            </a:r>
            <a:r>
              <a:rPr lang="en-US" dirty="0" smtClean="0"/>
              <a:t>, T.M., </a:t>
            </a:r>
            <a:r>
              <a:rPr lang="en-US" dirty="0" err="1" smtClean="0"/>
              <a:t>Arif</a:t>
            </a:r>
            <a:r>
              <a:rPr lang="en-US" dirty="0" smtClean="0"/>
              <a:t>, I.A., &amp; Khan, H.A. (2012). Climate change </a:t>
            </a:r>
          </a:p>
          <a:p>
            <a:r>
              <a:rPr lang="en-US" dirty="0" smtClean="0"/>
              <a:t>	and animals in Saudi Arabia. </a:t>
            </a:r>
            <a:r>
              <a:rPr lang="en-US" i="1" dirty="0" smtClean="0"/>
              <a:t>Saudi Journal of Biological Sciences, 19</a:t>
            </a:r>
            <a:r>
              <a:rPr lang="en-US" dirty="0" smtClean="0"/>
              <a:t>, 121–130.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52600" y="209550"/>
            <a:ext cx="7162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Williams, </a:t>
            </a:r>
            <a:r>
              <a:rPr lang="en-US" sz="1600" b="1" dirty="0" err="1" smtClean="0"/>
              <a:t>Shobrak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Wilms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Arif</a:t>
            </a:r>
            <a:r>
              <a:rPr lang="en-US" sz="1600" b="1" dirty="0" smtClean="0"/>
              <a:t>, and Khan (2012) conducted a study:</a:t>
            </a:r>
          </a:p>
          <a:p>
            <a:endParaRPr lang="en-US" sz="1600" dirty="0" smtClean="0"/>
          </a:p>
          <a:p>
            <a:pPr>
              <a:buFont typeface="Wingdings" pitchFamily="2" charset="2"/>
              <a:buChar char="v"/>
            </a:pPr>
            <a:r>
              <a:rPr lang="en-US" sz="1600" dirty="0" smtClean="0"/>
              <a:t>  the effects of rising temperatures on the body temperature, abundance and distribution of the Arabian spiny-tailed lizard in Saudi Arabia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/>
          </a:p>
          <a:p>
            <a:pPr>
              <a:buFont typeface="Wingdings" pitchFamily="2" charset="2"/>
              <a:buChar char="v"/>
            </a:pPr>
            <a:r>
              <a:rPr lang="en-US" sz="1600" dirty="0" smtClean="0"/>
              <a:t> even with behavioral thermoregulatory mechanisms, the lizard’s body temperature typically reached 46 </a:t>
            </a:r>
            <a:r>
              <a:rPr lang="en-US" sz="1600" dirty="0" smtClean="0">
                <a:sym typeface="Symbol"/>
              </a:rPr>
              <a:t></a:t>
            </a:r>
            <a:r>
              <a:rPr lang="en-US" sz="1600" dirty="0" smtClean="0"/>
              <a:t>C at midday on an average summer day, close to their upper thermal threshold of approximately 47 </a:t>
            </a:r>
            <a:r>
              <a:rPr lang="en-US" sz="1600" dirty="0" smtClean="0">
                <a:sym typeface="Symbol"/>
              </a:rPr>
              <a:t></a:t>
            </a:r>
            <a:r>
              <a:rPr lang="en-US" sz="1600" dirty="0" smtClean="0"/>
              <a:t>C (body temperature).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/>
          </a:p>
          <a:p>
            <a:pPr>
              <a:buFont typeface="Wingdings" pitchFamily="2" charset="2"/>
              <a:buChar char="v"/>
            </a:pPr>
            <a:r>
              <a:rPr lang="en-US" sz="1600" dirty="0" smtClean="0"/>
              <a:t> Williams et al. (2012) warn that left unabated, global warming will lead to local and global extinctions of spiny-tailed lizards and other diurnal species of reptile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cdc.gov/climateandhealth/images/climate_change_health_impacts600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2652"/>
            <a:ext cx="7543800" cy="451762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4800" y="462915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https://www.cdc.gov/climateandhealth/images/climate_change_health_impacts600w.jpg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laytoonz.files.wordpress.com/2015/02/cjones0217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2600" y="988914"/>
            <a:ext cx="7315200" cy="41069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Applications</a:t>
            </a:r>
          </a:p>
          <a:p>
            <a:pPr lvl="0" algn="ctr"/>
            <a:r>
              <a:rPr lang="en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A3: Evaluating claims that human activities are not causing climate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change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46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897880" y="4988433"/>
            <a:ext cx="32461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5943600" y="5024074"/>
            <a:ext cx="3200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https://claytoonz.files.wordpress.com/2015/02/cjones02172015.jpg</a:t>
            </a:r>
          </a:p>
        </p:txBody>
      </p:sp>
      <p:sp>
        <p:nvSpPr>
          <p:cNvPr id="9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Despite strong correlations being observed, many claim that human activities are not causing climate change.  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any such arguments use outlying years as evidence and ignore natural fluctuations on temp.</a:t>
            </a:r>
          </a:p>
          <a:p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90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234" name="Picture 2" descr="https://s-media-cache-ak0.pinimg.com/736x/3a/2f/c5/3a2fc5ffad33a7b6589776b5d55f6c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4648200" cy="44005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4400550"/>
            <a:ext cx="792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3"/>
              </a:rPr>
              <a:t>https://s-media-cache-ak0.pinimg.com/736x/3a/2f/c5/3a2fc5ffad33a7b6589776b5d55f6c55.jpg</a:t>
            </a:r>
            <a:endParaRPr lang="en-US" sz="1100" dirty="0" smtClean="0"/>
          </a:p>
          <a:p>
            <a:endParaRPr lang="en-US" sz="1100" dirty="0" smtClean="0"/>
          </a:p>
          <a:p>
            <a:r>
              <a:rPr lang="en-US" sz="1100" dirty="0" smtClean="0">
                <a:hlinkClick r:id="rId4"/>
              </a:rPr>
              <a:t>http://jeffreyhill.typepad.com/.a/6a00d8341d417153ef01b7c7f9df40970b-800wi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95236" name="Picture 4" descr="http://jeffreyhill.typepad.com/.a/6a00d8341d417153ef01b7c7f9df40970b-8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4400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endParaRPr lang="en-US" sz="9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48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858200" y="895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types of evidence do climatologists use to predict climate patterns?</a:t>
            </a:r>
          </a:p>
          <a:p>
            <a:pPr marL="457200" indent="-457200">
              <a:buFont typeface="+mj-lt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coral bleaching? Describe the threats faced by our coral reefs.</a:t>
            </a:r>
          </a:p>
          <a:p>
            <a:pPr marL="457200" indent="-457200">
              <a:buFont typeface="+mj-lt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 is Saudi Arabia responding to climate change? Exami</a:t>
            </a: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 recent changes in legislation within the region for mitigating global warming.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Research action taken across the globe to mitigate climate change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! How are different countries responding to this threat?</a:t>
            </a:r>
            <a:endParaRPr lang="en-US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indent="-457200">
              <a:buFont typeface="+mj-lt"/>
              <a:buAutoNum type="arabicPeriod"/>
            </a:pP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3335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these topics </a:t>
            </a:r>
            <a:r>
              <a:rPr lang="en-US" sz="2400" b="1" dirty="0" smtClean="0"/>
              <a:t>and teach your group members: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409610" y="2397293"/>
            <a:ext cx="447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You</a:t>
            </a:r>
            <a:r>
              <a:rPr lang="en-US" sz="4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Teach!</a:t>
            </a:r>
            <a:endParaRPr lang="en-US" sz="80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66" name="Picture 2" descr="https://delaware.teachforamerica.org/sites/default/files/styles/slide_medium/public/thumbnails/image/2016/02/home_apply_to_teach_9.png?itok=0tzDiC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1219200" cy="1123950"/>
          </a:xfrm>
          <a:prstGeom prst="rect">
            <a:avLst/>
          </a:prstGeom>
          <a:noFill/>
        </p:spPr>
      </p:pic>
      <p:pic>
        <p:nvPicPr>
          <p:cNvPr id="36868" name="Picture 4" descr="https://s-media-cache-ak0.pinimg.com/originals/06/d8/a1/06d8a19811b371b83ff69780788f882f.jpg"/>
          <p:cNvPicPr>
            <a:picLocks noChangeAspect="1" noChangeArrowheads="1"/>
          </p:cNvPicPr>
          <p:nvPr/>
        </p:nvPicPr>
        <p:blipFill>
          <a:blip r:embed="rId4"/>
          <a:srcRect l="8615" t="13714" r="7692"/>
          <a:stretch>
            <a:fillRect/>
          </a:stretch>
        </p:blipFill>
        <p:spPr bwMode="auto">
          <a:xfrm>
            <a:off x="8229600" y="514350"/>
            <a:ext cx="685800" cy="380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7886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8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VIDEOS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49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796250" y="571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National Geography: Climate Change 101</a:t>
            </a:r>
            <a:endParaRPr lang="en-US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Gizmodo: Anti-climate Change Arguments and Why They’re Wrong</a:t>
            </a:r>
            <a:endParaRPr lang="en-US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EU Climate Change: Causes and Consequences of Climate Change</a:t>
            </a:r>
            <a:endParaRPr lang="en-US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Earth Touch: Coral Reefs &amp; Climate 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Change</a:t>
            </a:r>
            <a:endParaRPr lang="en-US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en-US" sz="2000" dirty="0" smtClean="0"/>
              <a:t>Interactive Article - The </a:t>
            </a:r>
            <a:r>
              <a:rPr lang="en-US" sz="2000" dirty="0"/>
              <a:t>Impact of Climate Change on the Great Barrier Reef  </a:t>
            </a:r>
          </a:p>
          <a:p>
            <a:pPr>
              <a:buFont typeface="Arial" pitchFamily="34" charset="0"/>
              <a:buChar char="•"/>
            </a:pPr>
            <a:r>
              <a:rPr lang="en-US" sz="2000" u="sng" dirty="0">
                <a:hlinkClick r:id="rId7"/>
              </a:rPr>
              <a:t>https://www.theguardian.com/environment/ng-interactive/2014/mar/great-barrier-reef-obituary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3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srl.noaa.gov/gmd/ccgg/images/greenhouse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2601" y="1504950"/>
            <a:ext cx="7338059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Shape 271"/>
          <p:cNvSpPr txBox="1"/>
          <p:nvPr/>
        </p:nvSpPr>
        <p:spPr>
          <a:xfrm>
            <a:off x="0" y="420153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U1: Carbon dioxide and water vapor are the most significant greenhouse gases.</a:t>
            </a:r>
          </a:p>
          <a:p>
            <a:pPr lvl="0"/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47236"/>
            <a:ext cx="1672500" cy="1996263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Gas</a:t>
            </a:r>
            <a:r>
              <a:rPr lang="en-U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es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Water Vapour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Carbon Dioxide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Methane &amp;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Nitrogen Oxides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Greenhouse gases</a:t>
            </a:r>
            <a:r>
              <a:rPr lang="en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are those that absorb long wave radiation and </a:t>
            </a:r>
            <a:b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re-emit it as heat energy (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infrared radiation)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Origins of greenhouse gases include </a:t>
            </a:r>
            <a:r>
              <a:rPr lang="en-US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natural processes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-US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human activity.</a:t>
            </a:r>
            <a:r>
              <a:rPr lang="en" sz="16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the atmosphere, </a:t>
            </a:r>
            <a:r>
              <a:rPr lang="en" sz="1600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carbon dioxide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" sz="1600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water vapour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are the most abundant.</a:t>
            </a:r>
          </a:p>
        </p:txBody>
      </p:sp>
      <p:sp>
        <p:nvSpPr>
          <p:cNvPr id="12" name="Shape 134"/>
          <p:cNvSpPr txBox="1"/>
          <p:nvPr/>
        </p:nvSpPr>
        <p:spPr>
          <a:xfrm>
            <a:off x="6126480" y="4978908"/>
            <a:ext cx="3017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endParaRPr lang="en" sz="800" dirty="0">
              <a:solidFill>
                <a:srgbClr val="FFFFFF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6172200" y="5024074"/>
            <a:ext cx="2971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800" dirty="0">
                <a:solidFill>
                  <a:srgbClr val="FFFFFF"/>
                </a:solidFill>
              </a:rPr>
              <a:t>http://www.esrl.noaa.gov/gmd/ccgg/images/greenhouse2.png</a:t>
            </a:r>
            <a:endParaRPr lang="en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27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0" algn="ctr"/>
            <a:r>
              <a:rPr lang="en-US" sz="54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 the research!</a:t>
            </a: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50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858200" y="2857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Describe the effects of increasing greenhouse gas concentrations in the atmosphere.</a:t>
            </a:r>
          </a:p>
          <a:p>
            <a:pPr marL="457200" indent="-457200">
              <a:buFont typeface="+mj-lt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Outline correlations between atmospheric CO</a:t>
            </a:r>
            <a:r>
              <a:rPr lang="en" sz="20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and global temperatures.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Describe the effect of the Industrial Revolution on atmospheric CO</a:t>
            </a:r>
            <a:r>
              <a:rPr lang="en" sz="20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Research </a:t>
            </a: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effects of CO</a:t>
            </a:r>
            <a:r>
              <a:rPr lang="en" sz="20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2</a:t>
            </a: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on coral reefs.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Describe the local patterns in KSA; how are living organisms affected by climate change?</a:t>
            </a:r>
          </a:p>
          <a:p>
            <a:pPr marL="457200" indent="-457200">
              <a:buFont typeface="+mj-lt"/>
              <a:buAutoNum type="arabicPeriod"/>
            </a:pP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46" name="Picture 2" descr="https://img.clipartfest.com/3701fd53fa3acafcfcd8fa3db428b61f_stick20man20thinking-clipart-man-thinking-transparent_438-5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4095750"/>
            <a:ext cx="917829" cy="1047750"/>
          </a:xfrm>
          <a:prstGeom prst="rect">
            <a:avLst/>
          </a:prstGeom>
          <a:noFill/>
        </p:spPr>
      </p:pic>
      <p:pic>
        <p:nvPicPr>
          <p:cNvPr id="8" name="Picture 2" descr="https://img.clipartfest.com/3701fd53fa3acafcfcd8fa3db428b61f_stick20man20thinking-clipart-man-thinking-transparent_438-5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6171" y="4095750"/>
            <a:ext cx="917829" cy="104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42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0" y="448200"/>
            <a:ext cx="1676400" cy="46953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vert="vert270" lIns="91425" tIns="91425" rIns="91425" bIns="91425" anchor="t" anchorCtr="0">
            <a:noAutofit/>
          </a:bodyPr>
          <a:lstStyle/>
          <a:p>
            <a:pPr lvl="1" algn="ctr"/>
            <a:r>
              <a:rPr lang="en-US" sz="54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Useful Links</a:t>
            </a:r>
            <a:endParaRPr lang="en-US" sz="87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78950" y="-1950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51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796250" y="571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0"/>
            <a:ext cx="7010400" cy="5139869"/>
          </a:xfrm>
          <a:prstGeom prst="rect">
            <a:avLst/>
          </a:prstGeom>
          <a:ln w="88900" cmpd="tri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Take a Look at these Websites:</a:t>
            </a:r>
          </a:p>
          <a:p>
            <a:pPr algn="ctr"/>
            <a:endParaRPr lang="en-US" sz="1600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Global Warming in the </a:t>
            </a:r>
            <a:r>
              <a:rPr lang="en-US" sz="1600" b="1" dirty="0" smtClean="0">
                <a:solidFill>
                  <a:schemeClr val="tx1"/>
                </a:solidFill>
              </a:rPr>
              <a:t>Arctic</a:t>
            </a:r>
            <a:endParaRPr lang="en-US" sz="1600" b="1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600" u="sng" dirty="0">
                <a:solidFill>
                  <a:schemeClr val="tx1"/>
                </a:solidFill>
                <a:hlinkClick r:id="rId3"/>
              </a:rPr>
              <a:t>http://www.npr.org/sections/thetwo-way/2016/12/13/505434080/scientists-report-the-arctic-is-melting-even-more-rapidly</a:t>
            </a:r>
            <a:endParaRPr lang="en-US" sz="1600" u="sng" dirty="0">
              <a:solidFill>
                <a:schemeClr val="tx1"/>
              </a:solidFill>
            </a:endParaRPr>
          </a:p>
          <a:p>
            <a:endParaRPr lang="en-US" sz="1600" u="sng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2.   </a:t>
            </a:r>
            <a:r>
              <a:rPr lang="en-US" sz="1600" b="1" dirty="0" smtClean="0">
                <a:solidFill>
                  <a:schemeClr val="tx1"/>
                </a:solidFill>
              </a:rPr>
              <a:t>Understanding </a:t>
            </a:r>
            <a:r>
              <a:rPr lang="en-US" sz="1600" b="1" dirty="0">
                <a:solidFill>
                  <a:schemeClr val="tx1"/>
                </a:solidFill>
              </a:rPr>
              <a:t>the Skeptics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600" u="sng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sz="1600" u="sng" dirty="0">
                <a:solidFill>
                  <a:schemeClr val="tx1"/>
                </a:solidFill>
                <a:hlinkClick r:id="rId4"/>
              </a:rPr>
              <a:t>://www.pbs.org/wgbh/nova/next/earth/climate-change-acceptance/</a:t>
            </a:r>
            <a:r>
              <a:rPr lang="en-US" sz="1600" u="sng" dirty="0">
                <a:solidFill>
                  <a:schemeClr val="tx1"/>
                </a:solidFill>
              </a:rPr>
              <a:t> </a:t>
            </a:r>
          </a:p>
          <a:p>
            <a:endParaRPr lang="en-US" sz="1600" u="sng" dirty="0">
              <a:solidFill>
                <a:schemeClr val="tx1"/>
              </a:solidFill>
            </a:endParaRPr>
          </a:p>
          <a:p>
            <a:pPr marL="342900" indent="-342900">
              <a:buAutoNum type="arabicPeriod" startAt="3"/>
            </a:pPr>
            <a:r>
              <a:rPr lang="en-US" sz="1600" b="1" dirty="0">
                <a:solidFill>
                  <a:schemeClr val="tx1"/>
                </a:solidFill>
              </a:rPr>
              <a:t>TED Talks – Climate Change (10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endParaRPr lang="en-US" sz="1600" b="1" dirty="0">
              <a:solidFill>
                <a:schemeClr val="tx1"/>
              </a:solidFill>
            </a:endParaRPr>
          </a:p>
          <a:p>
            <a:pPr marL="342900" indent="-342900"/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sz="1600" dirty="0" smtClean="0">
                <a:solidFill>
                  <a:schemeClr val="tx1"/>
                </a:solidFill>
                <a:hlinkClick r:id="rId5"/>
              </a:rPr>
              <a:t>www.ted.com/playlists/78/climate_change_oh_it_s_real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sz="1600" b="1" dirty="0" smtClean="0">
                <a:solidFill>
                  <a:schemeClr val="tx1"/>
                </a:solidFill>
              </a:rPr>
              <a:t>4.   Saudi Arabia – legislation and indicators </a:t>
            </a:r>
          </a:p>
          <a:p>
            <a:pPr marL="342900" indent="-342900"/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hlinkClick r:id="rId6"/>
              </a:rPr>
              <a:t>http://www.lse.ac.uk/GranthamInstitute/legislation/countries/saudi-arabia/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whatdoesthatstandfor.com/wp-content/uploads/2015/12/What-does-TED-stand-for-What-is-TED-Talk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2724150"/>
            <a:ext cx="1219200" cy="557771"/>
          </a:xfrm>
          <a:prstGeom prst="rect">
            <a:avLst/>
          </a:prstGeom>
          <a:noFill/>
        </p:spPr>
      </p:pic>
      <p:pic>
        <p:nvPicPr>
          <p:cNvPr id="4100" name="Picture 4" descr="http://68.media.tumblr.com/tumblr_mcvostKcJJ1r2u8sso1_r1_128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1733550"/>
            <a:ext cx="694116" cy="533400"/>
          </a:xfrm>
          <a:prstGeom prst="rect">
            <a:avLst/>
          </a:prstGeom>
          <a:noFill/>
        </p:spPr>
      </p:pic>
      <p:pic>
        <p:nvPicPr>
          <p:cNvPr id="4102" name="Picture 6" descr="https://lesbianconservative.files.wordpress.com/2011/03/np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600" y="590550"/>
            <a:ext cx="838200" cy="486156"/>
          </a:xfrm>
          <a:prstGeom prst="rect">
            <a:avLst/>
          </a:prstGeom>
          <a:noFill/>
        </p:spPr>
      </p:pic>
      <p:pic>
        <p:nvPicPr>
          <p:cNvPr id="4106" name="Picture 10" descr="Hom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3714750"/>
            <a:ext cx="1447800" cy="515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77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-media-cache-ak0.pinimg.com/736x/35/d3/cc/35d3ccb21b2b1e510f23e4fabf4b5e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5750"/>
            <a:ext cx="5442857" cy="3962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7400" y="514350"/>
            <a:ext cx="2590800" cy="1938992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 big thank you to Dr. Holt and to all of you wonderful Grade 11 girls!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animated-thank-you-image-003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647950"/>
            <a:ext cx="3124200" cy="16002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400550"/>
            <a:ext cx="845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hlinkClick r:id="rId4"/>
              </a:rPr>
              <a:t>https://s-media-cache-ak0.pinimg.com/736x/b1/70/4b/b1704b2576cf2b4a4117bae654d854be.jpg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pic>
        <p:nvPicPr>
          <p:cNvPr id="96260" name="Picture 4" descr="http://1.bp.blogspot.com/-4lSUpBuaKu4/UJ55iNettxI/AAAAAAAAG-w/OfN5Ngy_8Nw/s1600/viragok_02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909150"/>
            <a:ext cx="1219200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tionalismstudies.files.wordpress.com/2010/03/you20control20climate20chan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41" y="0"/>
            <a:ext cx="9316991" cy="51435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2" name="Shape 134"/>
          <p:cNvSpPr txBox="1"/>
          <p:nvPr/>
        </p:nvSpPr>
        <p:spPr>
          <a:xfrm>
            <a:off x="6126480" y="4978908"/>
            <a:ext cx="3017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endParaRPr lang="en" sz="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463903"/>
            <a:ext cx="7986713" cy="4331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4795837"/>
            <a:ext cx="813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http://ib.bioninja.com.au/standard-level/topic-4-ecology/44-climate-change/greenhouse-gases.html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25349"/>
            <a:ext cx="723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</a:rPr>
              <a:t>Proportion of Greenhouse Gases (Natural vs Anthropomorphic)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99983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U1: Carbon dioxide and water vapor are the two most significant greenhouse gases.</a:t>
            </a:r>
          </a:p>
          <a:p>
            <a:pPr lvl="0"/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Gas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Water Vapour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Carbon Dioxide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5486400" y="6350"/>
            <a:ext cx="35814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Carbon dioxide 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is released into the atmosphere through cell respiration and </a:t>
            </a:r>
            <a:r>
              <a:rPr lang="en-US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the burning of fossil fuels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.  </a:t>
            </a:r>
          </a:p>
          <a:p>
            <a:pPr lvl="0"/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It is removed by photosynthesis.</a:t>
            </a:r>
          </a:p>
          <a:p>
            <a:pPr lvl="0"/>
            <a:endParaRPr lang="en" sz="20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1600" b="1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Water vapour 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is added to the atmosphere through evaporation (</a:t>
            </a:r>
            <a:r>
              <a:rPr lang="en-US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e.g. oceans) and transpiration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lvl="0"/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It is removed via percipitation (rain, snow, hail, etc.).</a:t>
            </a:r>
          </a:p>
        </p:txBody>
      </p:sp>
      <p:sp>
        <p:nvSpPr>
          <p:cNvPr id="12" name="Shape 134"/>
          <p:cNvSpPr txBox="1"/>
          <p:nvPr/>
        </p:nvSpPr>
        <p:spPr>
          <a:xfrm>
            <a:off x="6126480" y="4978908"/>
            <a:ext cx="3017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endParaRPr lang="en" sz="800" dirty="0">
              <a:solidFill>
                <a:srgbClr val="FFFFFF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6172200" y="5024074"/>
            <a:ext cx="2971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800" dirty="0">
                <a:solidFill>
                  <a:srgbClr val="FFFFFF"/>
                </a:solidFill>
              </a:rPr>
              <a:t>http://www.esrl.noaa.gov/gmd/ccgg/images/greenhouse2.png</a:t>
            </a:r>
            <a:endParaRPr lang="en" sz="800" dirty="0">
              <a:solidFill>
                <a:srgbClr val="FFFFFF"/>
              </a:solidFill>
            </a:endParaRPr>
          </a:p>
        </p:txBody>
      </p:sp>
      <p:pic>
        <p:nvPicPr>
          <p:cNvPr id="6146" name="Picture 2" descr="https://aos.iacpublishinglabs.com/question/aq/1400px-788px/why-does-my-car-exhaust-smell-like-sulphur_9d4aca08-1375-4067-b4ec-0b72302f739a.jpg?domain=cx.aos.ask.co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66454" y="0"/>
            <a:ext cx="3683005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4/4b/Above_the_Cloud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76846" y="2647950"/>
            <a:ext cx="3678382" cy="24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limate.nasa.gov/system/internal_resources/details/original/249_Causes-greenhouse-gas-molecules-cropped-more-55.jpg"/>
          <p:cNvPicPr>
            <a:picLocks noChangeAspect="1" noChangeArrowheads="1"/>
          </p:cNvPicPr>
          <p:nvPr/>
        </p:nvPicPr>
        <p:blipFill rotWithShape="1">
          <a:blip r:embed="rId6"/>
          <a:srcRect t="2081" r="61333" b="45897"/>
          <a:stretch/>
        </p:blipFill>
        <p:spPr bwMode="auto">
          <a:xfrm>
            <a:off x="8077200" y="4019551"/>
            <a:ext cx="883920" cy="762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1938646"/>
            <a:ext cx="1130340" cy="9196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12180" y="1906451"/>
            <a:ext cx="2286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791394" y="1862446"/>
            <a:ext cx="2286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5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pPr lvl="0"/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U2: Other gases including methane and nitrogen oxides have less impact. </a:t>
            </a:r>
          </a:p>
          <a:p>
            <a:pPr lvl="0"/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Gas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Methane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Nitrogen Oxides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4" name="Shape 172"/>
          <p:cNvSpPr txBox="1">
            <a:spLocks/>
          </p:cNvSpPr>
          <p:nvPr/>
        </p:nvSpPr>
        <p:spPr>
          <a:xfrm>
            <a:off x="1752600" y="6350"/>
            <a:ext cx="728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Other greenhouse gases include </a:t>
            </a:r>
            <a:r>
              <a:rPr lang="en" sz="1600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methane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" sz="1600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nitrogen oxides</a:t>
            </a:r>
            <a:r>
              <a:rPr lang="en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.  They are present in lower concentration and so have a lesser impact.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3124200" y="5024074"/>
            <a:ext cx="6019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800" dirty="0">
                <a:solidFill>
                  <a:srgbClr val="FFFFFF"/>
                </a:solidFill>
              </a:rPr>
              <a:t>http://climate.nasa.gov/system/internal_resources/details/original/249_Causes-greenhouse-gas-molecules-cropped-more-55.jpg</a:t>
            </a:r>
            <a:endParaRPr lang="en" sz="800" dirty="0">
              <a:solidFill>
                <a:srgbClr val="FFFFFF"/>
              </a:solidFill>
            </a:endParaRPr>
          </a:p>
        </p:txBody>
      </p:sp>
      <p:sp>
        <p:nvSpPr>
          <p:cNvPr id="12" name="Shape 172"/>
          <p:cNvSpPr txBox="1">
            <a:spLocks/>
          </p:cNvSpPr>
          <p:nvPr/>
        </p:nvSpPr>
        <p:spPr>
          <a:xfrm>
            <a:off x="1981200" y="3181350"/>
            <a:ext cx="3505200" cy="6654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Aft>
                <a:spcPts val="600"/>
              </a:spcAft>
            </a:pPr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Methane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emitted from: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Waterlogged habitats 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Landfills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Fossil fuel extraction 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Melting polar ice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57400" y="819150"/>
            <a:ext cx="2286000" cy="2362200"/>
            <a:chOff x="2057400" y="819150"/>
            <a:chExt cx="2078183" cy="2362200"/>
          </a:xfrm>
        </p:grpSpPr>
        <p:grpSp>
          <p:nvGrpSpPr>
            <p:cNvPr id="3" name="Group 2"/>
            <p:cNvGrpSpPr/>
            <p:nvPr/>
          </p:nvGrpSpPr>
          <p:grpSpPr>
            <a:xfrm>
              <a:off x="2057400" y="819150"/>
              <a:ext cx="2078183" cy="2362200"/>
              <a:chOff x="2362200" y="792965"/>
              <a:chExt cx="2078183" cy="2362200"/>
            </a:xfrm>
          </p:grpSpPr>
          <p:pic>
            <p:nvPicPr>
              <p:cNvPr id="5122" name="Picture 2" descr="http://climate.nasa.gov/system/internal_resources/details/original/249_Causes-greenhouse-gas-molecules-cropped-more-55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2421082" y="825870"/>
                <a:ext cx="2019301" cy="2329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362200" y="792965"/>
                <a:ext cx="457200" cy="6357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057400" y="2724150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2" descr="http://climate.nasa.gov/system/internal_resources/details/original/249_Causes-greenhouse-gas-molecules-cropped-more-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58157" y="1352550"/>
            <a:ext cx="2776243" cy="10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657600" y="742950"/>
            <a:ext cx="3200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hape 172"/>
          <p:cNvSpPr txBox="1">
            <a:spLocks/>
          </p:cNvSpPr>
          <p:nvPr/>
        </p:nvSpPr>
        <p:spPr>
          <a:xfrm>
            <a:off x="5410200" y="3125547"/>
            <a:ext cx="3581400" cy="6654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Aft>
                <a:spcPts val="600"/>
              </a:spcAft>
            </a:pPr>
            <a:r>
              <a:rPr lang="en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Nitrous oxides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are released by: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Bacteria in some habitats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Agriculture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Vehicle exhausts</a:t>
            </a:r>
          </a:p>
        </p:txBody>
      </p:sp>
    </p:spTree>
    <p:extLst>
      <p:ext uri="{BB962C8B-B14F-4D97-AF65-F5344CB8AC3E}">
        <p14:creationId xmlns:p14="http://schemas.microsoft.com/office/powerpoint/2010/main" xmlns="" val="373936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125" y="448200"/>
            <a:ext cx="1672500" cy="26700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Understandings</a:t>
            </a:r>
          </a:p>
          <a:p>
            <a:pPr lvl="0" algn="ctr"/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pPr lvl="0"/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U2: Other gases including methane and nitrogen oxides have less of an impact. </a:t>
            </a:r>
          </a:p>
          <a:p>
            <a:pPr lvl="0"/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0" y="3159252"/>
            <a:ext cx="1672500" cy="198424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Greenhouse Gas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Anthropogenic </a:t>
            </a:r>
          </a:p>
          <a:p>
            <a:pPr lvl="0" algn="ctr" rtl="0">
              <a:spcBef>
                <a:spcPts val="0"/>
              </a:spcBef>
              <a:buNone/>
            </a:pPr>
            <a:endParaRPr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IB BIO – 4.4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lvl="0" algn="r" rtl="0">
                <a:spcBef>
                  <a:spcPts val="0"/>
                </a:spcBef>
                <a:buNone/>
              </a:pPr>
              <a:t>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2" name="Shape 134"/>
          <p:cNvSpPr txBox="1"/>
          <p:nvPr/>
        </p:nvSpPr>
        <p:spPr>
          <a:xfrm>
            <a:off x="6126480" y="4978908"/>
            <a:ext cx="3017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endParaRPr lang="en" sz="800" dirty="0">
              <a:solidFill>
                <a:srgbClr val="FFFFFF"/>
              </a:solidFill>
            </a:endParaRPr>
          </a:p>
        </p:txBody>
      </p:sp>
      <p:grpSp>
        <p:nvGrpSpPr>
          <p:cNvPr id="10" name="Shape 145"/>
          <p:cNvGrpSpPr/>
          <p:nvPr/>
        </p:nvGrpSpPr>
        <p:grpSpPr>
          <a:xfrm>
            <a:off x="1701400" y="0"/>
            <a:ext cx="7457568" cy="5143669"/>
            <a:chOff x="1" y="0"/>
            <a:chExt cx="5813055" cy="4259414"/>
          </a:xfrm>
        </p:grpSpPr>
        <p:pic>
          <p:nvPicPr>
            <p:cNvPr id="13" name="Shape 146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" y="0"/>
              <a:ext cx="5812976" cy="425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Shape 147"/>
            <p:cNvSpPr txBox="1"/>
            <p:nvPr/>
          </p:nvSpPr>
          <p:spPr>
            <a:xfrm>
              <a:off x="4771456" y="4166715"/>
              <a:ext cx="1041600" cy="9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800">
                  <a:solidFill>
                    <a:srgbClr val="FFFFFF"/>
                  </a:solidFill>
                </a:rPr>
                <a:t>http://www.sabc.co.za/</a:t>
              </a:r>
            </a:p>
          </p:txBody>
        </p:sp>
      </p:grpSp>
      <p:sp>
        <p:nvSpPr>
          <p:cNvPr id="274" name="Shape 274"/>
          <p:cNvSpPr/>
          <p:nvPr/>
        </p:nvSpPr>
        <p:spPr>
          <a:xfrm>
            <a:off x="1649200" y="0"/>
            <a:ext cx="52200" cy="5163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114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2519</Words>
  <Application>Microsoft Office PowerPoint</Application>
  <PresentationFormat>On-screen Show (16:9)</PresentationFormat>
  <Paragraphs>550</Paragraphs>
  <Slides>53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simple-light-2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The Many Effects of Climate Change: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pilski</dc:creator>
  <cp:lastModifiedBy>Kiyra Holt</cp:lastModifiedBy>
  <cp:revision>102</cp:revision>
  <cp:lastPrinted>2016-10-15T03:49:34Z</cp:lastPrinted>
  <dcterms:modified xsi:type="dcterms:W3CDTF">2017-04-16T09:10:21Z</dcterms:modified>
</cp:coreProperties>
</file>