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9" r:id="rId11"/>
    <p:sldId id="264" r:id="rId12"/>
    <p:sldId id="267" r:id="rId13"/>
    <p:sldId id="268" r:id="rId14"/>
    <p:sldId id="265" r:id="rId15"/>
    <p:sldId id="266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4F89-D012-1042-B5F9-8AAF7E08D5E0}" type="datetimeFigureOut">
              <a:rPr lang="en-US" smtClean="0"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94E7-4149-494E-A6FF-26E31E51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4F89-D012-1042-B5F9-8AAF7E08D5E0}" type="datetimeFigureOut">
              <a:rPr lang="en-US" smtClean="0"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94E7-4149-494E-A6FF-26E31E51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4F89-D012-1042-B5F9-8AAF7E08D5E0}" type="datetimeFigureOut">
              <a:rPr lang="en-US" smtClean="0"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94E7-4149-494E-A6FF-26E31E51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4F89-D012-1042-B5F9-8AAF7E08D5E0}" type="datetimeFigureOut">
              <a:rPr lang="en-US" smtClean="0"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94E7-4149-494E-A6FF-26E31E51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4F89-D012-1042-B5F9-8AAF7E08D5E0}" type="datetimeFigureOut">
              <a:rPr lang="en-US" smtClean="0"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94E7-4149-494E-A6FF-26E31E51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4F89-D012-1042-B5F9-8AAF7E08D5E0}" type="datetimeFigureOut">
              <a:rPr lang="en-US" smtClean="0"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94E7-4149-494E-A6FF-26E31E51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4F89-D012-1042-B5F9-8AAF7E08D5E0}" type="datetimeFigureOut">
              <a:rPr lang="en-US" smtClean="0"/>
              <a:t>4/3/16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94E7-4149-494E-A6FF-26E31E51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4F89-D012-1042-B5F9-8AAF7E08D5E0}" type="datetimeFigureOut">
              <a:rPr lang="en-US" smtClean="0"/>
              <a:t>4/3/16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94E7-4149-494E-A6FF-26E31E51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4F89-D012-1042-B5F9-8AAF7E08D5E0}" type="datetimeFigureOut">
              <a:rPr lang="en-US" smtClean="0"/>
              <a:t>4/3/16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94E7-4149-494E-A6FF-26E31E51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4F89-D012-1042-B5F9-8AAF7E08D5E0}" type="datetimeFigureOut">
              <a:rPr lang="en-US" smtClean="0"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94E7-4149-494E-A6FF-26E31E51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4F89-D012-1042-B5F9-8AAF7E08D5E0}" type="datetimeFigureOut">
              <a:rPr lang="en-US" smtClean="0"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94E7-4149-494E-A6FF-26E31E51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04F89-D012-1042-B5F9-8AAF7E08D5E0}" type="datetimeFigureOut">
              <a:rPr lang="en-US" smtClean="0"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594E7-4149-494E-A6FF-26E31E51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toWK0fIyFl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3.2-3.4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15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Summary (p. 141)</a:t>
            </a:r>
            <a:endParaRPr lang="en-US" dirty="0"/>
          </a:p>
        </p:txBody>
      </p:sp>
      <p:pic>
        <p:nvPicPr>
          <p:cNvPr id="4" name="Content Placeholder 3" descr="Screen Shot 2016-04-03 at 2.08.5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2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147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3.3: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Watch this video from the Amoeba Sisters.  It is an overview of meiosis and compares it to mitosis.  Be able to explain reduction division.</a:t>
            </a:r>
          </a:p>
          <a:p>
            <a:r>
              <a:rPr lang="en-US" dirty="0">
                <a:hlinkClick r:id="rId2"/>
              </a:rPr>
              <a:t>https://youtu.be/</a:t>
            </a:r>
            <a:r>
              <a:rPr lang="en-US" dirty="0" smtClean="0">
                <a:hlinkClick r:id="rId2"/>
              </a:rPr>
              <a:t>toWK0fIyFlY</a:t>
            </a:r>
            <a:endParaRPr lang="en-US" dirty="0" smtClean="0"/>
          </a:p>
          <a:p>
            <a:r>
              <a:rPr lang="en-US" dirty="0" smtClean="0"/>
              <a:t>Recall that mitosis produces diploid nuclei.  Meiosis produces haploid nuclei.</a:t>
            </a:r>
          </a:p>
          <a:p>
            <a:r>
              <a:rPr lang="en-US" dirty="0" smtClean="0"/>
              <a:t>Bear in mind that meiosis occurs in TWO stages: meiosis I and meiosis II.  Be able to list the products of each stage.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8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145-146 shows a detailed list of events during meiosis.  It is a good idea to have an understanding of what’s happening during each </a:t>
            </a:r>
            <a:r>
              <a:rPr lang="en-US" dirty="0" err="1" smtClean="0"/>
              <a:t>substage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Which stage of meiosis is similar to mitosis?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31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Summary (p. 145)</a:t>
            </a:r>
            <a:endParaRPr lang="en-US" dirty="0"/>
          </a:p>
        </p:txBody>
      </p:sp>
      <p:pic>
        <p:nvPicPr>
          <p:cNvPr id="4" name="Content Placeholder 3" descr="Screen Shot 2016-04-03 at 2.06.3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35" b="-11335"/>
          <a:stretch>
            <a:fillRect/>
          </a:stretch>
        </p:blipFill>
        <p:spPr>
          <a:xfrm>
            <a:off x="196399" y="1270122"/>
            <a:ext cx="8628453" cy="5028108"/>
          </a:xfrm>
        </p:spPr>
      </p:pic>
    </p:spTree>
    <p:extLst>
      <p:ext uri="{BB962C8B-B14F-4D97-AF65-F5344CB8AC3E}">
        <p14:creationId xmlns:p14="http://schemas.microsoft.com/office/powerpoint/2010/main" val="2331061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haploid </a:t>
            </a:r>
            <a:r>
              <a:rPr lang="en-US" dirty="0"/>
              <a:t>n</a:t>
            </a:r>
            <a:r>
              <a:rPr lang="en-US" dirty="0" smtClean="0"/>
              <a:t>uclei are formed</a:t>
            </a:r>
            <a:endParaRPr lang="en-US" dirty="0"/>
          </a:p>
        </p:txBody>
      </p:sp>
      <p:pic>
        <p:nvPicPr>
          <p:cNvPr id="4" name="Content Placeholder 3" descr="Screen Shot 2016-04-03 at 1.58.5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22" r="-24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9751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Crossing over yields genetic diversity</a:t>
            </a:r>
            <a:endParaRPr lang="en-US" dirty="0"/>
          </a:p>
        </p:txBody>
      </p:sp>
      <p:pic>
        <p:nvPicPr>
          <p:cNvPr id="4" name="Content Placeholder 3" descr="Screen Shot 2016-04-03 at 2.02.4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733" b="-97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56337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3.4: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refers to the characteristics offspring inherit from their parents.</a:t>
            </a:r>
          </a:p>
          <a:p>
            <a:r>
              <a:rPr lang="en-US" dirty="0" smtClean="0"/>
              <a:t>You did this back in February when you got married and made babies.  I will return your children to you so that you can examine them as you review this section in the text.</a:t>
            </a:r>
          </a:p>
          <a:p>
            <a:r>
              <a:rPr lang="en-US" dirty="0" smtClean="0"/>
              <a:t>Page 151-2 provides a definitive list of the vocabulary you need to know for this section.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98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Gregor</a:t>
            </a:r>
            <a:r>
              <a:rPr lang="en-US" dirty="0" smtClean="0"/>
              <a:t>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was an Austrian monk who experimented with pea plants.  He wanted to know how garden pea plants passed on their characteristics.</a:t>
            </a:r>
          </a:p>
          <a:p>
            <a:r>
              <a:rPr lang="en-US" dirty="0" smtClean="0"/>
              <a:t>Page 150 provides a short NOS reading about Mendel’s work.  It’s worth it to take a look at what it says.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158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 are a mathematical way to determine how alleles from both parents split and recombine in offspring.</a:t>
            </a:r>
          </a:p>
          <a:p>
            <a:r>
              <a:rPr lang="en-US" dirty="0" smtClean="0"/>
              <a:t>The model is based on probability; it does not mean that is what is going to happen when parents produce offspring.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55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complete this cross?</a:t>
            </a:r>
            <a:endParaRPr lang="en-US" dirty="0"/>
          </a:p>
        </p:txBody>
      </p:sp>
      <p:pic>
        <p:nvPicPr>
          <p:cNvPr id="6" name="Content Placeholder 5" descr="Screen Shot 2016-04-03 at 2.19.0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33" r="-325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0616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3.2: 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prokaryotes, DNA is located in the nucleoid region in a long, continuous thread.</a:t>
            </a:r>
          </a:p>
          <a:p>
            <a:r>
              <a:rPr lang="en-US" dirty="0" smtClean="0"/>
              <a:t>Plasmids are small loops of DNA that are not attached to the main strand.  They replicate independently.  </a:t>
            </a:r>
            <a:endParaRPr lang="en-US" dirty="0"/>
          </a:p>
          <a:p>
            <a:r>
              <a:rPr lang="en-US" dirty="0" smtClean="0"/>
              <a:t>Plasmids help the cell adapt to unusual circumstances.</a:t>
            </a:r>
          </a:p>
          <a:p>
            <a:r>
              <a:rPr lang="en-US" dirty="0" smtClean="0"/>
              <a:t>See the example on page 135 in your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61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6-04-03 at 2.23.4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445" r="-374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7849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results of the cross (which is the F1 (first filial) generation), each offspring has a 50% chance to obtain the </a:t>
            </a:r>
            <a:r>
              <a:rPr lang="en-US" dirty="0" err="1" smtClean="0"/>
              <a:t>Aa</a:t>
            </a:r>
            <a:r>
              <a:rPr lang="en-US" dirty="0" smtClean="0"/>
              <a:t> genotype and a 50% chance to obtain the </a:t>
            </a:r>
            <a:r>
              <a:rPr lang="en-US" dirty="0" err="1" smtClean="0"/>
              <a:t>aa</a:t>
            </a:r>
            <a:r>
              <a:rPr lang="en-US" dirty="0" smtClean="0"/>
              <a:t> genotype.</a:t>
            </a:r>
          </a:p>
          <a:p>
            <a:r>
              <a:rPr lang="en-US" dirty="0" smtClean="0"/>
              <a:t>We will practice working with </a:t>
            </a:r>
            <a:r>
              <a:rPr lang="en-US" dirty="0" err="1" smtClean="0"/>
              <a:t>Punnett</a:t>
            </a:r>
            <a:r>
              <a:rPr lang="en-US" dirty="0" smtClean="0"/>
              <a:t> squares in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6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Summary (p. 165)</a:t>
            </a:r>
            <a:endParaRPr lang="en-US" dirty="0"/>
          </a:p>
        </p:txBody>
      </p:sp>
      <p:pic>
        <p:nvPicPr>
          <p:cNvPr id="4" name="Content Placeholder 3" descr="Screen Shot 2016-04-03 at 4.41.2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75" r="-35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47633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pages 158-161 on genetic diseases.</a:t>
            </a:r>
          </a:p>
          <a:p>
            <a:r>
              <a:rPr lang="en-US" dirty="0" smtClean="0"/>
              <a:t>We will work on pedigree charts in class.</a:t>
            </a:r>
          </a:p>
          <a:p>
            <a:r>
              <a:rPr lang="en-US" dirty="0" smtClean="0"/>
              <a:t>Be sure to go back and review the sections to answer the questions I’m going to give you.</a:t>
            </a:r>
          </a:p>
          <a:p>
            <a:r>
              <a:rPr lang="en-US" dirty="0" smtClean="0"/>
              <a:t>Your exam over this chapter will be during the 3</a:t>
            </a:r>
            <a:r>
              <a:rPr lang="en-US" baseline="30000" dirty="0" smtClean="0"/>
              <a:t>rd</a:t>
            </a:r>
            <a:r>
              <a:rPr lang="en-US" dirty="0" smtClean="0"/>
              <a:t> week of April.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9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is coiled into chromosomes, which enables traits to be passed on.</a:t>
            </a:r>
          </a:p>
          <a:p>
            <a:r>
              <a:rPr lang="en-US" dirty="0" smtClean="0"/>
              <a:t>Eukaryotes have more than one chromosome and each carries a different set of instructions for the cell.</a:t>
            </a:r>
          </a:p>
          <a:p>
            <a:r>
              <a:rPr lang="en-US" dirty="0" smtClean="0"/>
              <a:t>Look at Table 3.5 in your text for a comparison of prokaryotes and eukaryotes.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0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Homologous 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chromosomes that are similar in shape or size.  They have the same genes, but may have different alleles.  Therefore they are not identical.</a:t>
            </a:r>
          </a:p>
          <a:p>
            <a:r>
              <a:rPr lang="en-US" dirty="0" smtClean="0"/>
              <a:t>The reason why there are two chromosomes is because one comes from the mother and one comes from the father.</a:t>
            </a:r>
          </a:p>
          <a:p>
            <a:r>
              <a:rPr lang="en-US" dirty="0" smtClean="0"/>
              <a:t>**Recall the “Create A Baby”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3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6-04-03 at 2.10.3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09" b="-6809"/>
          <a:stretch>
            <a:fillRect/>
          </a:stretch>
        </p:blipFill>
        <p:spPr>
          <a:xfrm>
            <a:off x="457200" y="1600200"/>
            <a:ext cx="8393838" cy="4525963"/>
          </a:xfrm>
        </p:spPr>
      </p:pic>
    </p:spTree>
    <p:extLst>
      <p:ext uri="{BB962C8B-B14F-4D97-AF65-F5344CB8AC3E}">
        <p14:creationId xmlns:p14="http://schemas.microsoft.com/office/powerpoint/2010/main" val="1976493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Diploid </a:t>
            </a:r>
            <a:r>
              <a:rPr lang="en-US" dirty="0" err="1" smtClean="0"/>
              <a:t>vs</a:t>
            </a:r>
            <a:r>
              <a:rPr lang="en-US" dirty="0" smtClean="0"/>
              <a:t> Haploid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Diploid (two) means chromosomes are organized into pairs of homologous chromosomes (HCs).  Most cells are diploid (23 from mom and 23 from dad).</a:t>
            </a:r>
          </a:p>
          <a:p>
            <a:r>
              <a:rPr lang="en-US" dirty="0" smtClean="0"/>
              <a:t>Gametes (sex cells) contain 23 total chromosomes.  They do not pair up, which makes them haploid (half).</a:t>
            </a:r>
          </a:p>
        </p:txBody>
      </p:sp>
    </p:spTree>
    <p:extLst>
      <p:ext uri="{BB962C8B-B14F-4D97-AF65-F5344CB8AC3E}">
        <p14:creationId xmlns:p14="http://schemas.microsoft.com/office/powerpoint/2010/main" val="395063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“n” represents the haploid number and refers to the number of sets of </a:t>
            </a:r>
            <a:r>
              <a:rPr lang="en-US" dirty="0" smtClean="0"/>
              <a:t>chromosomes a nucleus can have.  For humans, n = 23.</a:t>
            </a:r>
          </a:p>
          <a:p>
            <a:r>
              <a:rPr lang="en-US" dirty="0" smtClean="0"/>
              <a:t>When fertilization occurs, a zygote is formed and the haploid cells fuse, forming pairs.</a:t>
            </a:r>
          </a:p>
          <a:p>
            <a:r>
              <a:rPr lang="en-US" dirty="0" smtClean="0"/>
              <a:t>As a result, humans have 2n.  2n = 46 chromosomes.</a:t>
            </a:r>
          </a:p>
          <a:p>
            <a:r>
              <a:rPr lang="en-US" dirty="0" smtClean="0"/>
              <a:t>Diploid cells have 23 PAIRS of chromosomes.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344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Karyotypes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Karyotypes shows specific numbers of chromosomes and their appearance.</a:t>
            </a:r>
          </a:p>
          <a:p>
            <a:r>
              <a:rPr lang="en-US" dirty="0" smtClean="0"/>
              <a:t>Chromosomes are ordered by decreasing length with the exception of the 23</a:t>
            </a:r>
            <a:r>
              <a:rPr lang="en-US" baseline="30000" dirty="0" smtClean="0"/>
              <a:t>rd</a:t>
            </a:r>
            <a:r>
              <a:rPr lang="en-US" dirty="0" smtClean="0"/>
              <a:t> pair.</a:t>
            </a:r>
          </a:p>
          <a:p>
            <a:r>
              <a:rPr lang="en-US" dirty="0" smtClean="0"/>
              <a:t>The 23</a:t>
            </a:r>
            <a:r>
              <a:rPr lang="en-US" baseline="30000" dirty="0" smtClean="0"/>
              <a:t>rd</a:t>
            </a:r>
            <a:r>
              <a:rPr lang="en-US" dirty="0" smtClean="0"/>
              <a:t> pair are gametes and will be either XX or XY.  The X chromosome is significantly larger than the Y.</a:t>
            </a:r>
          </a:p>
          <a:p>
            <a:r>
              <a:rPr lang="en-US" dirty="0" smtClean="0"/>
              <a:t>The other 22 pairs are called autosomes.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5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produce X gametes.  </a:t>
            </a:r>
          </a:p>
          <a:p>
            <a:r>
              <a:rPr lang="en-US" dirty="0" smtClean="0"/>
              <a:t>Males produce either X or Y gametes.</a:t>
            </a:r>
          </a:p>
          <a:p>
            <a:r>
              <a:rPr lang="en-US" dirty="0" smtClean="0"/>
              <a:t>Sex of the offspring is always determined by the father.</a:t>
            </a:r>
          </a:p>
          <a:p>
            <a:r>
              <a:rPr lang="en-US" dirty="0" smtClean="0"/>
              <a:t>Autosomal traits or genes are located on one of the 22 autosomes.</a:t>
            </a:r>
          </a:p>
          <a:p>
            <a:r>
              <a:rPr lang="en-US" dirty="0" smtClean="0"/>
              <a:t>Sex-linked traits or genes are located on the 23</a:t>
            </a:r>
            <a:r>
              <a:rPr lang="en-US" baseline="30000" dirty="0" smtClean="0"/>
              <a:t>rd</a:t>
            </a:r>
            <a:r>
              <a:rPr lang="en-US" dirty="0" smtClean="0"/>
              <a:t> pair of chromosomes.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18797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92</TotalTime>
  <Words>824</Words>
  <Application>Microsoft Macintosh PowerPoint</Application>
  <PresentationFormat>On-screen Show (4:3)</PresentationFormat>
  <Paragraphs>63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Black</vt:lpstr>
      <vt:lpstr>Genetics</vt:lpstr>
      <vt:lpstr>3.2: Chromosomes</vt:lpstr>
      <vt:lpstr>Eukaryotes</vt:lpstr>
      <vt:lpstr>Homologous Chromosomes</vt:lpstr>
      <vt:lpstr>PowerPoint Presentation</vt:lpstr>
      <vt:lpstr>Diploid vs Haploid</vt:lpstr>
      <vt:lpstr>PowerPoint Presentation</vt:lpstr>
      <vt:lpstr>Karyotypes</vt:lpstr>
      <vt:lpstr>Sex Determination</vt:lpstr>
      <vt:lpstr>Section Summary (p. 141)</vt:lpstr>
      <vt:lpstr>3.3: Meiosis</vt:lpstr>
      <vt:lpstr>PowerPoint Presentation</vt:lpstr>
      <vt:lpstr>Section Summary (p. 145)</vt:lpstr>
      <vt:lpstr>How haploid nuclei are formed</vt:lpstr>
      <vt:lpstr>Crossing over yields genetic diversity</vt:lpstr>
      <vt:lpstr>3.4: Inheritance</vt:lpstr>
      <vt:lpstr>Gregor Mendel</vt:lpstr>
      <vt:lpstr>Punnett Squares</vt:lpstr>
      <vt:lpstr>Can you complete this cross?</vt:lpstr>
      <vt:lpstr>PowerPoint Presentation</vt:lpstr>
      <vt:lpstr>PowerPoint Presentation</vt:lpstr>
      <vt:lpstr>Section Summary (p. 165)</vt:lpstr>
      <vt:lpstr>Notes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</dc:title>
  <dc:creator>Kiyra Holt</dc:creator>
  <cp:lastModifiedBy>Kiyra Holt</cp:lastModifiedBy>
  <cp:revision>10</cp:revision>
  <dcterms:created xsi:type="dcterms:W3CDTF">2016-04-03T10:05:46Z</dcterms:created>
  <dcterms:modified xsi:type="dcterms:W3CDTF">2016-04-03T13:46:14Z</dcterms:modified>
</cp:coreProperties>
</file>