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7" r:id="rId5"/>
    <p:sldId id="263" r:id="rId6"/>
    <p:sldId id="264" r:id="rId7"/>
    <p:sldId id="265" r:id="rId8"/>
    <p:sldId id="266" r:id="rId9"/>
    <p:sldId id="271" r:id="rId10"/>
    <p:sldId id="269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57920" autoAdjust="0"/>
  </p:normalViewPr>
  <p:slideViewPr>
    <p:cSldViewPr snapToGrid="0">
      <p:cViewPr varScale="1">
        <p:scale>
          <a:sx n="40" d="100"/>
          <a:sy n="40" d="100"/>
        </p:scale>
        <p:origin x="37" y="19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50625-A63C-49D9-8973-CFF44DC25708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4EC2A-26DB-4C7E-A74E-D287549EC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98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Due 1</a:t>
            </a:r>
            <a:r>
              <a:rPr lang="en-US" baseline="30000" dirty="0"/>
              <a:t>st</a:t>
            </a:r>
            <a:r>
              <a:rPr lang="en-US" dirty="0"/>
              <a:t> of February 2019</a:t>
            </a:r>
          </a:p>
          <a:p>
            <a:endParaRPr lang="en-US" dirty="0"/>
          </a:p>
          <a:p>
            <a:r>
              <a:rPr lang="en-GB" dirty="0"/>
              <a:t>Your lesson should be no more than 35 minutes long.  All lessons must include: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Some sort of introduction and/or warmup</a:t>
            </a:r>
            <a:br>
              <a:rPr lang="en-GB" dirty="0"/>
            </a:br>
            <a:r>
              <a:rPr lang="en-GB" dirty="0"/>
              <a:t>2. Section Objectives</a:t>
            </a:r>
            <a:br>
              <a:rPr lang="en-GB" dirty="0"/>
            </a:br>
            <a:r>
              <a:rPr lang="en-GB" dirty="0"/>
              <a:t>3. Notes for students to take (make use of the YouTube videos on Option C)</a:t>
            </a:r>
            <a:br>
              <a:rPr lang="en-GB" dirty="0"/>
            </a:br>
            <a:r>
              <a:rPr lang="en-GB" dirty="0"/>
              <a:t>4. Short lecture and explanation of the concepts (minimum 8 minutes, maximum 12 minutes)</a:t>
            </a:r>
            <a:br>
              <a:rPr lang="en-GB" dirty="0"/>
            </a:br>
            <a:r>
              <a:rPr lang="en-GB" dirty="0"/>
              <a:t>5. Images, diagrams, concept maps, handouts etc.</a:t>
            </a:r>
            <a:br>
              <a:rPr lang="en-GB" dirty="0"/>
            </a:br>
            <a:r>
              <a:rPr lang="en-GB" dirty="0"/>
              <a:t>6. Review of the lesson objectives and a Q/A session</a:t>
            </a:r>
            <a:br>
              <a:rPr lang="en-GB" dirty="0"/>
            </a:br>
            <a:r>
              <a:rPr lang="en-GB" dirty="0"/>
              <a:t>7. Lesson Summary</a:t>
            </a:r>
            <a:br>
              <a:rPr lang="en-GB" dirty="0"/>
            </a:br>
            <a:r>
              <a:rPr lang="en-GB" dirty="0"/>
              <a:t>8. Practice problems*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35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37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While within silicon-based cell, silicon provides both the source and means of electron conductivity; the photoelectrons, in the DSSC, originate from the dye</a:t>
            </a:r>
            <a:r>
              <a:rPr lang="en-US" baseline="0" dirty="0"/>
              <a:t> when it absorbs light and are then transported through a semi conductor.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3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55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129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doping with/adding small quantities of a Group 3 element (B, Al etc.);</a:t>
            </a:r>
            <a:b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atoms contain less electrons so give “positive holes”/“electron holes”</a:t>
            </a:r>
            <a:b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(in the filled band);</a:t>
            </a:r>
            <a:b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“holes” are able to move and hence allow the silicon to conduct / </a:t>
            </a:r>
            <a:r>
              <a:rPr lang="en-GB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OWTTE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86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Any three of: 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has conjugated system 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absorbs a photon «and injects an electron into TiO2»✔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electrons transferred to semiconductor «and dye ionized»✔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oxidizes/takes electron from electrolyte 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electron flows through external circuit «to reduce electrolyte»✔</a:t>
                </a:r>
              </a:p>
              <a:p>
                <a:pPr marL="171450" indent="-171450">
                  <a:buFontTx/>
                  <a:buChar char="-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u="sng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otes</a:t>
                </a:r>
                <a:r>
                  <a:rPr lang="en-GB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: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M4 may also be scored from more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detailed answers involving iodide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species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“iodide/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p>
                        <m: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oxidized to</a:t>
                </a:r>
              </a:p>
              <a:p>
                <a:pPr marL="0" indent="0" rtl="0">
                  <a:buFontTx/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lang="en-GB" sz="120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b>
                      <m:sup>
                        <m: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/triiodide”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GB" sz="120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p>
                        <m: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 reduces dye” </a:t>
                </a:r>
              </a:p>
              <a:p>
                <a:pPr marL="0" indent="0" rtl="0">
                  <a:buFontTx/>
                  <a:buNone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GB" sz="120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p>
                        <m: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 releases electron to dye” </a:t>
                </a:r>
              </a:p>
              <a:p>
                <a:pPr marL="0" indent="0" rtl="0">
                  <a:buFontTx/>
                  <a:buNone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b>
                      <m:sup>
                        <m:r>
                          <a:rPr lang="en-US" sz="1200" b="0" i="1" kern="120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/triiodide reduced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GB" sz="120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p>
                        <m:r>
                          <a:rPr lang="en-US" sz="1200" b="0" i="1" kern="1200" dirty="0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/iodide”). 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Any three of: 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has conjugated system 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absorbs a photon «and injects an electron into TiO2»✔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electrons transferred to semiconductor «and dye ionized»✔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 oxidizes/takes electron from electrolyte ✔</a:t>
                </a:r>
              </a:p>
              <a:p>
                <a:pPr marL="171450" indent="-171450">
                  <a:buFontTx/>
                  <a:buChar char="-"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electron flows through external circuit «to reduce electrolyte»✔</a:t>
                </a:r>
              </a:p>
              <a:p>
                <a:pPr marL="171450" indent="-171450">
                  <a:buFontTx/>
                  <a:buChar char="-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indent="0">
                  <a:buFontTx/>
                  <a:buNone/>
                </a:pPr>
                <a:r>
                  <a:rPr lang="en-US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GB" sz="1200" u="sng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otes</a:t>
                </a:r>
                <a:r>
                  <a:rPr lang="en-GB" sz="1200" u="sng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: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M4 may also be scored from more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detailed answers involving iodide </a:t>
                </a:r>
              </a:p>
              <a:p>
                <a:pPr marL="0" indent="0">
                  <a:buFontTx/>
                  <a:buNone/>
                </a:pP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species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“iodide/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oxidized to</a:t>
                </a:r>
              </a:p>
              <a:p>
                <a:pPr marL="0" indent="0" rtl="0">
                  <a:buFontTx/>
                  <a:buNone/>
                </a:pP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</a:t>
                </a:r>
                <a:r>
                  <a:rPr lang="en-US" sz="1200" b="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_3^−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/triiodide”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“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</a:t>
                </a:r>
                <a:r>
                  <a:rPr lang="en-US" sz="1200" b="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 reduces dye” </a:t>
                </a:r>
              </a:p>
              <a:p>
                <a:pPr marL="0" indent="0" rtl="0">
                  <a:buFontTx/>
                  <a:buNone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</a:t>
                </a:r>
                <a:r>
                  <a:rPr lang="en-US" sz="1200" b="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 releases electron to dye” </a:t>
                </a:r>
              </a:p>
              <a:p>
                <a:pPr marL="0" indent="0" rtl="0">
                  <a:buFontTx/>
                  <a:buNone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“</a:t>
                </a:r>
                <a:r>
                  <a:rPr lang="en-US" sz="1200" b="0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𝐼_3^−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/triiodide reduced to 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𝐼</a:t>
                </a:r>
                <a:r>
                  <a:rPr lang="en-US" sz="1200" b="0" i="0" kern="12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^−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/iodide”). </a:t>
                </a: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4EC2A-26DB-4C7E-A74E-D287549ECCB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7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453C7-97B9-4D65-B307-FF119ABD0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9BC75-C0CF-4AF4-8065-452FF188A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05F10-D155-45CD-8E80-4590579D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FC87B-A339-40A1-A033-416A5EA7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4ACBA-E061-47D5-B699-384BC092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4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247CC-7C26-4F2C-9831-DBF68C2AB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874C5-B0AA-45CC-937A-73A3A30EF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16D26-1AE3-4712-B33C-96D8C8E9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3E37-3FF6-401D-A9BA-8CD06B0A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2031D-4B62-4BC7-8092-50E9071F1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5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A72B8-61C7-40E6-89EB-85A97D6DF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DC247-3300-47DF-8A93-001C90D72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AC83B-EACB-4383-9E07-657DFF76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C561F-3BCD-4F73-A220-BF95F665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13E3-56AB-4016-8242-BA5FEF9B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0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2BDD8-8982-4819-B540-444D1C60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A0D5-7494-411A-99F7-65BE37F02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4D243-C8CF-47DC-B219-D99ADFC3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D028-9276-417D-AB02-1DDEA999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12BE4-E0BE-4BD8-A97D-5217A789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5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CDA33-3CE1-4273-B4E3-F7BE504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B5E3-F058-45BD-9BE5-CB1B1E87B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7CCB-6DBC-4C70-AC3F-968BE863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792EF-34D8-4635-8E6F-846CE4E5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1576A-50DE-40FB-8F63-283F2ECB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3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31799-54B5-408D-9A38-C0C78BA8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D49B-0C7D-4B32-8637-B568AE359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3361A-7AF8-4CBC-AEE2-58C83794D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0DEB9-752D-4C5D-83A3-4430E3F7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B8B2B-D98E-4FF0-B6BA-F5972973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F9B4-D549-4EF9-91F2-312AD8FA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A7F5-9962-4AF8-978A-04DB9FF6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9495E-09FB-49A8-A72F-00F7769F9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EBE4F-4CFF-413C-B514-B693AAB1F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574E9-45D6-4E42-8884-908213D95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3A55AF-15EA-4295-B2C4-F7182888B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ABFBA-F296-49D2-88C6-F9AB4BC5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E7EA6-550E-4F86-BDEC-0832B40E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E8D0B-A647-4CDB-A625-42ABFB79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8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402B-D065-49E5-8E1F-7CB19759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2BB8D-46BB-4D7A-AB21-DEBCB6D2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FEC94-04CC-4415-9A34-76917BE4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58E84F-F567-4F3F-BDE8-ED8E270E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9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57A39-13F7-4984-B1EF-BD3DA194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20906-A84D-499E-80B9-48C1056F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E9C7D-66E5-4E4C-BD63-FF826C43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49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F0B8C-4CA1-4EA8-9D06-D6C523056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C6B1-D179-4E20-81F5-EECE299B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6AB95-A678-4832-99A2-7531C931C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9AC3D-B459-432F-8C87-2187B1EF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4A039-8C6F-4ACD-8E7C-890E06A0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8C9B1-297C-4B2E-92B0-7155A00D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D70A-5D3B-42D2-860E-A9DE8A87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6F3A7-800E-49CB-BFAB-2F5923ADE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03B16-F9CA-4E6A-B7EA-21AF8DE9A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F5A7A-8189-4BD5-AACA-A1BB611B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BA63F-F2EF-4090-A4F0-A06F4D90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9951D-2CED-4D12-A7B5-639571E5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1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35C6B-4F4F-42D6-A2E4-8C8A48AD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5B01C-6BE9-4077-A109-F8308B339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46AFF-CD2F-4E25-8A86-72EAB6A3B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37C-CDCA-4795-AA7D-78CF140A3EE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BC05B-49FE-4BFC-8E94-40112C519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C3A3-6DF7-41A3-B959-ECBB99107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9A50-5A2E-413E-857C-3E653DF43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9275-58D8-4E2E-8091-B3954F937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C8: Photovoltaic Cells &amp; Dye-sensitized Solar Cells (AHL)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0A555-559A-40B8-9810-CDC654F06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Clara Sastra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24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458E1-19EE-4BB8-8E52-33F07F39FC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06" r="6875" b="84836"/>
          <a:stretch/>
        </p:blipFill>
        <p:spPr>
          <a:xfrm>
            <a:off x="153200" y="2902998"/>
            <a:ext cx="12038799" cy="80791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446C25C-9B6C-4D73-A696-CA42FD85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Practice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4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46692B-8F60-4B10-946F-6EE0ED3F2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02382"/>
            <a:ext cx="12192000" cy="105323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E6D1177-17E9-401F-AE56-4AE53984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Practice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19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2832-D966-4E65-BE26-FE2239D8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FE7F4-5FC8-4C5F-8E78-F9FDB6DBC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Bylikin</a:t>
            </a:r>
            <a:r>
              <a:rPr lang="en-US" dirty="0"/>
              <a:t>, Sergey, et al. </a:t>
            </a:r>
            <a:r>
              <a:rPr lang="en-US" i="1" dirty="0"/>
              <a:t>Chemistry</a:t>
            </a:r>
            <a:r>
              <a:rPr lang="en-US" dirty="0"/>
              <a:t>. Great </a:t>
            </a:r>
            <a:r>
              <a:rPr lang="en-US" dirty="0" err="1"/>
              <a:t>Briain</a:t>
            </a:r>
            <a:r>
              <a:rPr lang="en-US" dirty="0"/>
              <a:t>: Oxford University Press, 2014. Textbook.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78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F3AA8-028A-4875-940A-AF5985BF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A9E2E-B238-4DEE-BADB-043C1DA3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903304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Understanding</a:t>
            </a:r>
            <a:r>
              <a:rPr lang="en-US" dirty="0"/>
              <a:t>: </a:t>
            </a:r>
            <a:endParaRPr lang="en-GB" dirty="0"/>
          </a:p>
          <a:p>
            <a:r>
              <a:rPr lang="en-GB" dirty="0"/>
              <a:t>Molecules with longer conjugated systems absorb light of longer wavelength.</a:t>
            </a:r>
          </a:p>
          <a:p>
            <a:r>
              <a:rPr lang="en-GB" dirty="0"/>
              <a:t>The electrical conductivity of a semiconductor increases with an increase in temperature whereas the conductivity of metals decreases.</a:t>
            </a:r>
          </a:p>
          <a:p>
            <a:r>
              <a:rPr lang="en-GB" dirty="0"/>
              <a:t>The conductivity of silicon can be increased by doping to produce n-type and p-type semiconductors.</a:t>
            </a:r>
          </a:p>
          <a:p>
            <a:r>
              <a:rPr lang="en-GB" dirty="0"/>
              <a:t>Solar energy can be converted to electricity in a photovoltaic cell.</a:t>
            </a:r>
          </a:p>
          <a:p>
            <a:r>
              <a:rPr lang="en-GB" dirty="0"/>
              <a:t>DSSCs imitate the way in which plants harness solar energy. Electrons are “injected” from an excited molecule directly into the TiO2 semiconductor.</a:t>
            </a:r>
          </a:p>
          <a:p>
            <a:r>
              <a:rPr lang="en-GB" dirty="0"/>
              <a:t>The use of nanoparticles coated with light absorbing dye increases the effective surface area and allows more light over a wider range of the visible spectrum to be absorbed.</a:t>
            </a:r>
          </a:p>
        </p:txBody>
      </p:sp>
    </p:spTree>
    <p:extLst>
      <p:ext uri="{BB962C8B-B14F-4D97-AF65-F5344CB8AC3E}">
        <p14:creationId xmlns:p14="http://schemas.microsoft.com/office/powerpoint/2010/main" val="244328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FF2C3-E7E5-47BA-A58E-91DBB910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Silicon-Based Photoelectric Cells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B81E46-2800-482E-BE5D-95C5B278C3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31234"/>
                <a:ext cx="10515600" cy="542676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Silicon is a semiconductor &gt; </a:t>
                </a:r>
                <a:r>
                  <a:rPr lang="en-US" dirty="0">
                    <a:solidFill>
                      <a:schemeClr val="accent1"/>
                    </a:solidFill>
                  </a:rPr>
                  <a:t>Conductivity of semiconductors increases with increased temperature.</a:t>
                </a:r>
              </a:p>
              <a:p>
                <a:pPr lvl="1"/>
                <a:r>
                  <a:rPr lang="en-US" dirty="0"/>
                  <a:t>Note: </a:t>
                </a:r>
                <a:r>
                  <a:rPr lang="en-US" dirty="0">
                    <a:solidFill>
                      <a:schemeClr val="accent1"/>
                    </a:solidFill>
                  </a:rPr>
                  <a:t>Conductivity of metal decreases with increased temperature</a:t>
                </a:r>
              </a:p>
              <a:p>
                <a:r>
                  <a:rPr lang="en-US" dirty="0"/>
                  <a:t>Silicon crystal contains a lattice of silicon atoms with covalent bonds.</a:t>
                </a:r>
              </a:p>
              <a:p>
                <a:pPr lvl="1"/>
                <a:r>
                  <a:rPr lang="en-US" dirty="0"/>
                  <a:t>Electrons are in fixed positions &gt; Poor conductor under normal conditions.</a:t>
                </a:r>
              </a:p>
              <a:p>
                <a:r>
                  <a:rPr lang="en-US" dirty="0"/>
                  <a:t>Basis of photoelectric effect and theory behind solar powered batteries.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Energy is required to excite and free an electron from its bonding position.</a:t>
                </a:r>
              </a:p>
              <a:p>
                <a:pPr lvl="1"/>
                <a:r>
                  <a:rPr lang="en-US" dirty="0"/>
                  <a:t>Energy required is equivalent to energy of light 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1.1×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dirty="0"/>
                  <a:t>).</a:t>
                </a:r>
              </a:p>
              <a:p>
                <a:pPr lvl="1"/>
                <a:r>
                  <a:rPr lang="en-US" dirty="0"/>
                  <a:t>Energy of light has a longer wavelength and a higher energy than visible light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4−7×1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). &gt; Sunlight photons can excite a valence electron in silicon. </a:t>
                </a:r>
              </a:p>
              <a:p>
                <a:r>
                  <a:rPr lang="en-US" dirty="0"/>
                  <a:t>Electrons which are free to move through the crystal lattice in the conduction band becomes </a:t>
                </a:r>
                <a:r>
                  <a:rPr lang="en-US" i="1" dirty="0"/>
                  <a:t>an electrical conductor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Solar cells, in practice, is </a:t>
                </a:r>
                <a:r>
                  <a:rPr lang="en-US" i="1" dirty="0"/>
                  <a:t>not very efficient </a:t>
                </a:r>
                <a:r>
                  <a:rPr lang="en-US" dirty="0"/>
                  <a:t>and </a:t>
                </a:r>
                <a:r>
                  <a:rPr lang="en-US" i="1" dirty="0"/>
                  <a:t>it is costly to purify silicon</a:t>
                </a:r>
                <a:r>
                  <a:rPr lang="en-US" dirty="0"/>
                  <a:t>, but they are </a:t>
                </a:r>
                <a:r>
                  <a:rPr lang="en-US" i="1" dirty="0"/>
                  <a:t>non-polluting </a:t>
                </a:r>
                <a:r>
                  <a:rPr lang="en-US" dirty="0"/>
                  <a:t>and </a:t>
                </a:r>
                <a:r>
                  <a:rPr lang="en-US" i="1" dirty="0"/>
                  <a:t>does not utilize fossil fuel reserves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B81E46-2800-482E-BE5D-95C5B278C3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31234"/>
                <a:ext cx="10515600" cy="5426765"/>
              </a:xfrm>
              <a:blipFill>
                <a:blip r:embed="rId3"/>
                <a:stretch>
                  <a:fillRect l="-928" t="-2247" r="-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77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FF2C3-E7E5-47BA-A58E-91DBB910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Silicon-Based Photoelectric Cells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5A3B67-5B3D-4F93-9139-BF4D2BE4D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05"/>
            <a:ext cx="8685984" cy="47761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Doping</a:t>
            </a:r>
            <a:r>
              <a:rPr lang="en-US" dirty="0">
                <a:solidFill>
                  <a:srgbClr val="C00000"/>
                </a:solidFill>
              </a:rPr>
              <a:t>: A method of improving the photoelectric effect efficiency.</a:t>
            </a:r>
          </a:p>
          <a:p>
            <a:pPr lvl="1"/>
            <a:r>
              <a:rPr lang="en-US" dirty="0"/>
              <a:t>Involves adding small amounts of atoms of other elements:</a:t>
            </a:r>
          </a:p>
          <a:p>
            <a:pPr lvl="2"/>
            <a:r>
              <a:rPr lang="en-US" dirty="0"/>
              <a:t>From group 13 (Al, Ga, In)</a:t>
            </a:r>
          </a:p>
          <a:p>
            <a:pPr lvl="3"/>
            <a:r>
              <a:rPr lang="en-US" dirty="0"/>
              <a:t>Added extra electron can move easily through the crystal lattice &gt; Makes it a better conductor compared to pure silicon.</a:t>
            </a:r>
          </a:p>
          <a:p>
            <a:pPr lvl="3"/>
            <a:r>
              <a:rPr lang="en-GB" dirty="0"/>
              <a:t>its conductivity stems from negative electrons. &gt; </a:t>
            </a:r>
            <a:r>
              <a:rPr lang="en-US" dirty="0">
                <a:solidFill>
                  <a:srgbClr val="C00000"/>
                </a:solidFill>
              </a:rPr>
              <a:t>Produce</a:t>
            </a:r>
            <a:r>
              <a:rPr lang="en-GB" dirty="0">
                <a:solidFill>
                  <a:srgbClr val="C00000"/>
                </a:solidFill>
              </a:rPr>
              <a:t> an</a:t>
            </a:r>
            <a:r>
              <a:rPr lang="en-GB" b="1" dirty="0">
                <a:solidFill>
                  <a:srgbClr val="C00000"/>
                </a:solidFill>
              </a:rPr>
              <a:t> n-type semiconductor</a:t>
            </a:r>
            <a:endParaRPr lang="en-GB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From group 15 (P or As)</a:t>
            </a:r>
            <a:endParaRPr lang="en-GB" dirty="0"/>
          </a:p>
          <a:p>
            <a:pPr lvl="3"/>
            <a:r>
              <a:rPr lang="en-US" dirty="0"/>
              <a:t>The element will have one less electron than silicon. &gt; Creates a ‘hole’ in the lattice.</a:t>
            </a:r>
          </a:p>
          <a:p>
            <a:pPr lvl="4"/>
            <a:r>
              <a:rPr lang="en-US" dirty="0"/>
              <a:t>When free electrons move into the hole, it produces a new hole where the electron was formerly located.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Produces </a:t>
            </a:r>
            <a:r>
              <a:rPr lang="en-US" b="1" dirty="0">
                <a:solidFill>
                  <a:srgbClr val="C00000"/>
                </a:solidFill>
              </a:rPr>
              <a:t>p-type semiconductor</a:t>
            </a:r>
            <a:r>
              <a:rPr lang="en-US" dirty="0"/>
              <a:t> &gt; the hole can be regarded as a </a:t>
            </a:r>
            <a:r>
              <a:rPr lang="en-US" i="1" dirty="0"/>
              <a:t>positive carrier.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27D9A-46F3-4520-80AF-A35A9F5563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23"/>
          <a:stretch/>
        </p:blipFill>
        <p:spPr>
          <a:xfrm>
            <a:off x="9524184" y="3757475"/>
            <a:ext cx="2235669" cy="20083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E22739-46DB-4B55-9DA3-446EF327D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410"/>
          <a:stretch/>
        </p:blipFill>
        <p:spPr>
          <a:xfrm>
            <a:off x="9479794" y="1149929"/>
            <a:ext cx="2540624" cy="200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CD50-64B7-42A9-8547-7EB7B53F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Dye-Sensitized</a:t>
            </a:r>
            <a:r>
              <a:rPr lang="en-US" baseline="0" dirty="0"/>
              <a:t> Solar Cells (DSSCs)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8C92-1B58-455F-B144-80519161C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5671"/>
            <a:ext cx="10515600" cy="4589647"/>
          </a:xfrm>
        </p:spPr>
        <p:txBody>
          <a:bodyPr>
            <a:normAutofit/>
          </a:bodyPr>
          <a:lstStyle/>
          <a:p>
            <a:r>
              <a:rPr lang="en-US" dirty="0"/>
              <a:t>In the DSSC, the photoelectrons originate from the dye</a:t>
            </a:r>
            <a:r>
              <a:rPr lang="en-US" baseline="0" dirty="0"/>
              <a:t> when it absorbs light and then transported through a semi conductor. </a:t>
            </a:r>
          </a:p>
          <a:p>
            <a:r>
              <a:rPr lang="en-US" baseline="0" dirty="0"/>
              <a:t>Normal C=C double bond from an organic compound absorbs. </a:t>
            </a:r>
          </a:p>
          <a:p>
            <a:pPr lvl="1"/>
            <a:r>
              <a:rPr lang="en-US" dirty="0"/>
              <a:t>Electron is excited to higher energy level during the process.</a:t>
            </a:r>
          </a:p>
          <a:p>
            <a:pPr lvl="0"/>
            <a:r>
              <a:rPr lang="en-US" dirty="0"/>
              <a:t>Compound containing many alternate double</a:t>
            </a:r>
            <a:r>
              <a:rPr lang="en-US" baseline="0" dirty="0"/>
              <a:t> and single carbon to carbon bonds are said to be </a:t>
            </a:r>
            <a:r>
              <a:rPr lang="en-US" b="1" baseline="0" dirty="0"/>
              <a:t>conjugated</a:t>
            </a:r>
          </a:p>
          <a:p>
            <a:pPr lvl="1"/>
            <a:r>
              <a:rPr lang="en-US" baseline="0" dirty="0"/>
              <a:t>Energy required to excite an electron is lower.</a:t>
            </a:r>
          </a:p>
          <a:p>
            <a:pPr lvl="1"/>
            <a:r>
              <a:rPr lang="en-US" baseline="0" dirty="0">
                <a:solidFill>
                  <a:srgbClr val="7030A0"/>
                </a:solidFill>
              </a:rPr>
              <a:t>More conjugated molecules = lower energy of light required.</a:t>
            </a:r>
          </a:p>
          <a:p>
            <a:pPr lvl="2"/>
            <a:r>
              <a:rPr lang="en-US" baseline="0" dirty="0"/>
              <a:t>E.g. Chlorophyll and </a:t>
            </a:r>
            <a:r>
              <a:rPr lang="el-GR" baseline="0" dirty="0"/>
              <a:t>α</a:t>
            </a:r>
            <a:r>
              <a:rPr lang="en-US" baseline="0" dirty="0"/>
              <a:t>-carotene </a:t>
            </a:r>
            <a:r>
              <a:rPr lang="en-US" baseline="0" dirty="0">
                <a:sym typeface="Wingdings" panose="05000000000000000000" pitchFamily="2" charset="2"/>
              </a:rPr>
              <a:t> highly conjugated = absorb in the visible region.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65782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D6F9-F22C-4DBF-993D-6CEF0E46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Dye-Sensitized Solar Cells (DSSCs)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31D640-1604-4FB2-BD9C-CB0956DAE1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7"/>
                <a:ext cx="6956394" cy="4486275"/>
              </a:xfrm>
            </p:spPr>
            <p:txBody>
              <a:bodyPr>
                <a:normAutofit lnSpcReduction="10000"/>
              </a:bodyPr>
              <a:lstStyle/>
              <a:p>
                <a:pPr rtl="0" eaLnBrk="1" latinLnBrk="0" hangingPunct="1"/>
                <a:r>
                  <a:rPr lang="en-US" sz="2800" kern="1200" baseline="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Dyes absorbs in the visible region and sunlight interacts with dyes which are u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sed in </a:t>
                </a:r>
                <a:r>
                  <a:rPr lang="en-US" sz="28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Grätzel</a:t>
                </a:r>
                <a:r>
                  <a:rPr lang="en-US" sz="28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DDSCs to produce photoelectrons.</a:t>
                </a:r>
                <a:r>
                  <a:rPr lang="en-US" sz="2800" kern="1200" baseline="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</a:p>
              <a:p>
                <a:pPr rtl="0" eaLnBrk="1" latinLnBrk="0" hangingPunct="1"/>
                <a:r>
                  <a:rPr lang="en-US" dirty="0"/>
                  <a:t>The </a:t>
                </a:r>
                <a:r>
                  <a:rPr lang="en-US" dirty="0" err="1"/>
                  <a:t>Grätzel</a:t>
                </a:r>
                <a:r>
                  <a:rPr lang="en-US" dirty="0"/>
                  <a:t> DDSC consists of three parts</a:t>
                </a:r>
              </a:p>
              <a:p>
                <a:pPr lvl="1"/>
                <a:r>
                  <a:rPr lang="en-US" dirty="0"/>
                  <a:t>Cathode and anode sealed together</a:t>
                </a:r>
                <a:endParaRPr lang="en-GB" dirty="0"/>
              </a:p>
              <a:p>
                <a:pPr lvl="2"/>
                <a:r>
                  <a:rPr lang="en-US" dirty="0">
                    <a:solidFill>
                      <a:schemeClr val="tx1"/>
                    </a:solidFill>
                  </a:rPr>
                  <a:t>Anode made of tin</a:t>
                </a:r>
                <a:r>
                  <a:rPr lang="en-US" dirty="0">
                    <a:solidFill>
                      <a:schemeClr val="tx1"/>
                    </a:solidFill>
                    <a:effectLst/>
                  </a:rPr>
                  <a:t>(</a:t>
                </a:r>
                <a:r>
                  <a:rPr lang="en-US" dirty="0">
                    <a:solidFill>
                      <a:schemeClr val="tx1"/>
                    </a:solidFill>
                  </a:rPr>
                  <a:t>IV) oxide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Sn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 which is doped with fluoride ions on a transparent plate and covered by a thin layer of titanium (IV) oxide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Ti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) nanoparticles.</a:t>
                </a:r>
              </a:p>
              <a:p>
                <a:pPr lvl="3"/>
                <a:r>
                  <a:rPr lang="en-GB" dirty="0">
                    <a:solidFill>
                      <a:schemeClr val="accent6"/>
                    </a:solidFill>
                  </a:rPr>
                  <a:t>Provides large surface area where the photosensitivity dye covalently bonds and allows a wider range of the visible spectrum to be absorbed.</a:t>
                </a:r>
                <a:endParaRPr lang="en-US" dirty="0">
                  <a:solidFill>
                    <a:schemeClr val="accent6"/>
                  </a:solidFill>
                </a:endParaRPr>
              </a:p>
              <a:p>
                <a:pPr lvl="2"/>
                <a:r>
                  <a:rPr lang="en-US" dirty="0"/>
                  <a:t>Cathode consisting of an iodide electrolyte on a thin sheet of conducting metal (e.g. platinum).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31D640-1604-4FB2-BD9C-CB0956DAE1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7"/>
                <a:ext cx="6956394" cy="4486275"/>
              </a:xfrm>
              <a:blipFill>
                <a:blip r:embed="rId3"/>
                <a:stretch>
                  <a:fillRect l="-1578" t="-29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hemistry - Study Guide - Geofrey Neuss - Oxford 2014.pdf - Adobe Reader">
            <a:extLst>
              <a:ext uri="{FF2B5EF4-FFF2-40B4-BE49-F238E27FC236}">
                <a16:creationId xmlns:a16="http://schemas.microsoft.com/office/drawing/2014/main" id="{9642DFCB-AB80-4335-9477-F2D512B460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18123" r="61027" b="61554"/>
          <a:stretch/>
        </p:blipFill>
        <p:spPr>
          <a:xfrm>
            <a:off x="7794594" y="1690686"/>
            <a:ext cx="4262698" cy="363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4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CD50-64B7-42A9-8547-7EB7B53F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Dye-Sensitized</a:t>
            </a:r>
            <a:r>
              <a:rPr lang="en-US" baseline="0" dirty="0"/>
              <a:t> Solar Cells (DSSCs)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678C92-1B58-455F-B144-80519161C5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414130"/>
                <a:ext cx="10515599" cy="507874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7 Steps: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2"/>
                    </a:solidFill>
                  </a:rPr>
                  <a:t>They imitate the method plants harvest solar energy.</a:t>
                </a:r>
                <a:endParaRPr lang="en-US" b="1" dirty="0">
                  <a:solidFill>
                    <a:schemeClr val="accent2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Photon is released from the sun.</a:t>
                </a:r>
              </a:p>
              <a:p>
                <a:pPr lvl="1"/>
                <a:r>
                  <a:rPr lang="en-US" dirty="0"/>
                  <a:t>Different wavelengths of photon can be used in the solar cell – by product of nanoparticles.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Photon hits dye and ejects electron from </a:t>
                </a:r>
                <a:r>
                  <a:rPr lang="en-US" b="1" dirty="0"/>
                  <a:t>conjugated bond</a:t>
                </a:r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Conjugated bond = Sequential single and double bonds in an organic molecule.</a:t>
                </a:r>
              </a:p>
              <a:p>
                <a:pPr lvl="1"/>
                <a:r>
                  <a:rPr lang="en-GB" dirty="0">
                    <a:solidFill>
                      <a:schemeClr val="accent2"/>
                    </a:solidFill>
                  </a:rPr>
                  <a:t>Electrons gets “injected” into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Ti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i="0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chemeClr val="accent2"/>
                    </a:solidFill>
                  </a:rPr>
                  <a:t>semiconductor.</a:t>
                </a:r>
                <a:endParaRPr lang="en-US" u="sng" dirty="0">
                  <a:solidFill>
                    <a:schemeClr val="accent2"/>
                  </a:solidFill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Electron moves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 dirty="0">
                        <a:latin typeface="Cambria Math" panose="02040503050406030204" pitchFamily="18" charset="0"/>
                      </a:rPr>
                      <m:t>Ti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i="0" dirty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nanoparticles</a:t>
                </a:r>
                <a:r>
                  <a:rPr lang="en-US" dirty="0"/>
                  <a:t> and exits anode.</a:t>
                </a:r>
              </a:p>
              <a:p>
                <a:pPr lvl="1"/>
                <a:r>
                  <a:rPr lang="en-US" dirty="0"/>
                  <a:t>Nanoparticles have a large surface area and are very small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dirty="0"/>
                  <a:t>Allows for lots of dye can be made available to work for the solar cell.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dirty="0"/>
                  <a:t>Allows for different wavelength of light to work for the solar cell.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Electron flows towards the transparent tin-based anode, through the circuit and does “</a:t>
                </a:r>
                <a:r>
                  <a:rPr lang="en-US" b="1" dirty="0"/>
                  <a:t>work</a:t>
                </a:r>
                <a:r>
                  <a:rPr lang="en-US" dirty="0"/>
                  <a:t>.”</a:t>
                </a:r>
              </a:p>
              <a:p>
                <a:pPr lvl="1"/>
                <a:r>
                  <a:rPr lang="en-US" dirty="0"/>
                  <a:t>Work = Electrical activity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Electron returns to </a:t>
                </a:r>
                <a:r>
                  <a:rPr lang="en-US" b="1" dirty="0"/>
                  <a:t>platinum cathode</a:t>
                </a:r>
                <a:r>
                  <a:rPr lang="en-US" dirty="0"/>
                  <a:t> and flow into iodide electrolyte.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Electrolyte transport electron back to dye.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0" dirty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dirty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↔3</m:t>
                    </m:r>
                    <m:r>
                      <m:rPr>
                        <m:sty m:val="p"/>
                      </m:rPr>
                      <a:rPr lang="en-US" i="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Repeat.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678C92-1B58-455F-B144-80519161C5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414130"/>
                <a:ext cx="10515599" cy="5078745"/>
              </a:xfrm>
              <a:blipFill>
                <a:blip r:embed="rId3"/>
                <a:stretch>
                  <a:fillRect l="-580" t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91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CD50-64B7-42A9-8547-7EB7B53F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of the Lesson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8C92-1B58-455F-B144-80519161C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869"/>
            <a:ext cx="10515600" cy="4394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Advantages of </a:t>
            </a:r>
            <a:r>
              <a:rPr lang="en-GB" b="1" dirty="0"/>
              <a:t>DSSCs over silicon-based photoelectric cells</a:t>
            </a:r>
            <a:r>
              <a:rPr lang="en-US" b="1" dirty="0"/>
              <a:t>:</a:t>
            </a:r>
          </a:p>
          <a:p>
            <a:r>
              <a:rPr lang="en-US" dirty="0"/>
              <a:t>Simple to make</a:t>
            </a:r>
          </a:p>
          <a:p>
            <a:r>
              <a:rPr lang="en-US" dirty="0"/>
              <a:t>Semi-flexible</a:t>
            </a:r>
          </a:p>
          <a:p>
            <a:r>
              <a:rPr lang="en-US" dirty="0"/>
              <a:t>Semi-transparent</a:t>
            </a:r>
          </a:p>
          <a:p>
            <a:r>
              <a:rPr lang="en-US" dirty="0"/>
              <a:t>Cheaper</a:t>
            </a:r>
          </a:p>
          <a:p>
            <a:r>
              <a:rPr lang="en-US" dirty="0"/>
              <a:t>Absorbs a wider range of wavelength -&gt; More efficient</a:t>
            </a:r>
          </a:p>
        </p:txBody>
      </p:sp>
    </p:spTree>
    <p:extLst>
      <p:ext uri="{BB962C8B-B14F-4D97-AF65-F5344CB8AC3E}">
        <p14:creationId xmlns:p14="http://schemas.microsoft.com/office/powerpoint/2010/main" val="67803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4E91-2E7D-4B05-ABCB-45FA0D54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AF102-BE98-4CB7-B84B-82D33B16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electrical conductivity of a semiconductor increases with increased whereas the conductivity of metals decreases.</a:t>
            </a:r>
          </a:p>
          <a:p>
            <a:r>
              <a:rPr lang="en-GB" dirty="0"/>
              <a:t>Doping increases conductivity of silicon by producing n-type and p-type semiconductors.</a:t>
            </a:r>
          </a:p>
          <a:p>
            <a:r>
              <a:rPr lang="en-GB" dirty="0"/>
              <a:t>Solar energy can be converted to electricity in a photovoltaic </a:t>
            </a:r>
            <a:r>
              <a:rPr lang="en-GB"/>
              <a:t>cell.</a:t>
            </a:r>
            <a:endParaRPr lang="en-GB" dirty="0"/>
          </a:p>
          <a:p>
            <a:r>
              <a:rPr lang="en-GB" dirty="0"/>
              <a:t>Molecules with longer conjugated systems absorb light of longer wavelength.</a:t>
            </a:r>
          </a:p>
          <a:p>
            <a:r>
              <a:rPr lang="en-GB" dirty="0"/>
              <a:t>DSSCs imitate the way in which plants harness solar energy. Electrons are “injected” from an excited molecule directly into the TiO2 semiconductor.</a:t>
            </a:r>
          </a:p>
          <a:p>
            <a:r>
              <a:rPr lang="en-GB" dirty="0"/>
              <a:t>The use of nanoparticles coated with light absorbing dye increases the effective surface area and allows more light over a wider range of the visible spectrum to be absorbed.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13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1175</Words>
  <Application>Microsoft Office PowerPoint</Application>
  <PresentationFormat>Widescreen</PresentationFormat>
  <Paragraphs>108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C8: Photovoltaic Cells &amp; Dye-sensitized Solar Cells (AHL)</vt:lpstr>
      <vt:lpstr>Objectives</vt:lpstr>
      <vt:lpstr>Silicon-Based Photoelectric Cells</vt:lpstr>
      <vt:lpstr>Silicon-Based Photoelectric Cells</vt:lpstr>
      <vt:lpstr>Dye-Sensitized Solar Cells (DSSCs)</vt:lpstr>
      <vt:lpstr>Dye-Sensitized Solar Cells (DSSCs)</vt:lpstr>
      <vt:lpstr>Dye-Sensitized Solar Cells (DSSCs)</vt:lpstr>
      <vt:lpstr>Review of the Lesson Objectives </vt:lpstr>
      <vt:lpstr>Summary</vt:lpstr>
      <vt:lpstr>Practice Problems</vt:lpstr>
      <vt:lpstr>Practice Problems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C8: Photovoltaic Cells &amp; Dye-sensitized Solar Cells (AHL)</dc:title>
  <dc:creator>Clara Sastra</dc:creator>
  <cp:lastModifiedBy>Clara Sastra</cp:lastModifiedBy>
  <cp:revision>86</cp:revision>
  <dcterms:created xsi:type="dcterms:W3CDTF">2019-01-07T07:07:39Z</dcterms:created>
  <dcterms:modified xsi:type="dcterms:W3CDTF">2019-02-02T14:15:32Z</dcterms:modified>
</cp:coreProperties>
</file>